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6" r:id="rId2"/>
    <p:sldId id="279" r:id="rId3"/>
    <p:sldId id="287" r:id="rId4"/>
    <p:sldId id="257" r:id="rId5"/>
    <p:sldId id="260" r:id="rId6"/>
    <p:sldId id="280" r:id="rId7"/>
    <p:sldId id="259" r:id="rId8"/>
    <p:sldId id="278" r:id="rId9"/>
    <p:sldId id="261" r:id="rId10"/>
    <p:sldId id="262" r:id="rId11"/>
    <p:sldId id="268" r:id="rId12"/>
    <p:sldId id="269" r:id="rId13"/>
    <p:sldId id="276" r:id="rId14"/>
    <p:sldId id="265" r:id="rId15"/>
    <p:sldId id="266" r:id="rId16"/>
    <p:sldId id="267" r:id="rId17"/>
    <p:sldId id="274" r:id="rId18"/>
    <p:sldId id="272" r:id="rId19"/>
    <p:sldId id="271" r:id="rId20"/>
    <p:sldId id="277" r:id="rId21"/>
    <p:sldId id="285" r:id="rId22"/>
    <p:sldId id="273"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西 駿太郎" initials="西" lastIdx="1" clrIdx="0">
    <p:extLst>
      <p:ext uri="{19B8F6BF-5375-455C-9EA6-DF929625EA0E}">
        <p15:presenceInfo xmlns:p15="http://schemas.microsoft.com/office/powerpoint/2012/main" userId="e3ac1f6f76e6ef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38" autoAdjust="0"/>
  </p:normalViewPr>
  <p:slideViewPr>
    <p:cSldViewPr snapToGrid="0">
      <p:cViewPr varScale="1">
        <p:scale>
          <a:sx n="66" d="100"/>
          <a:sy n="66" d="100"/>
        </p:scale>
        <p:origin x="102" y="2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F1FFE2-7EEC-412C-802C-6711DEB0A98D}" type="datetimeFigureOut">
              <a:rPr kumimoji="1" lang="ja-JP" altLang="en-US" smtClean="0"/>
              <a:t>2023/8/5</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00E365-854E-4DD7-A3B8-9E56379337CA}"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67B02-D662-4513-9E2A-655CA5DD8192}" type="datetimeFigureOut">
              <a:rPr kumimoji="1" lang="ja-JP" altLang="en-US" smtClean="0"/>
              <a:t>2023/8/5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06794B-AF6F-4D98-A14A-9AA6E2B54EC4}"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p:sp>
      <p:sp>
        <p:nvSpPr>
          <p:cNvPr id="3" name="文字列プレースホルダ 2"/>
          <p:cNvSpPr>
            <a:spLocks noGrp="1"/>
          </p:cNvSpPr>
          <p:nvPr>
            <p:ph type="body" idx="3"/>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kumimoji="1" lang="ja-JP" altLang="en-US"/>
              <a:t>2020/7/8</a:t>
            </a:r>
          </a:p>
        </p:txBody>
      </p:sp>
      <p:sp>
        <p:nvSpPr>
          <p:cNvPr id="5" name="Footer Placeholder 4"/>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6" name="Slide Number Placeholder 5"/>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ja-JP" altLang="en-US"/>
              <a:t>2020/7/8</a:t>
            </a:r>
          </a:p>
        </p:txBody>
      </p:sp>
      <p:sp>
        <p:nvSpPr>
          <p:cNvPr id="5" name="Footer Placeholder 4"/>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6" name="Slide Number Placeholder 5"/>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ja-JP" altLang="en-US"/>
              <a:t>2020/7/8</a:t>
            </a:r>
          </a:p>
        </p:txBody>
      </p:sp>
      <p:sp>
        <p:nvSpPr>
          <p:cNvPr id="5" name="Footer Placeholder 4"/>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6" name="Slide Number Placeholder 5"/>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ja-JP" altLang="en-US"/>
              <a:t>2020/7/8</a:t>
            </a:r>
          </a:p>
        </p:txBody>
      </p:sp>
      <p:sp>
        <p:nvSpPr>
          <p:cNvPr id="5" name="Footer Placeholder 4"/>
          <p:cNvSpPr>
            <a:spLocks noGrp="1"/>
          </p:cNvSpPr>
          <p:nvPr>
            <p:ph type="ftr" sz="quarter" idx="11"/>
          </p:nvPr>
        </p:nvSpPr>
        <p:spPr/>
        <p:txBody>
          <a:bodyPr/>
          <a:lstStyle/>
          <a:p>
            <a:r>
              <a:rPr kumimoji="1" lang="en-US" altLang="ja-JP"/>
              <a:t>AQL/全日本クイズリーグ実行委員会</a:t>
            </a:r>
          </a:p>
        </p:txBody>
      </p:sp>
      <p:sp>
        <p:nvSpPr>
          <p:cNvPr id="6" name="Slide Number Placeholder 5"/>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kumimoji="1" lang="ja-JP" altLang="en-US"/>
              <a:t>2020/7/8</a:t>
            </a:r>
          </a:p>
        </p:txBody>
      </p:sp>
      <p:sp>
        <p:nvSpPr>
          <p:cNvPr id="5" name="Footer Placeholder 4"/>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6" name="Slide Number Placeholder 5"/>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r>
              <a:rPr kumimoji="1" lang="ja-JP" altLang="en-US"/>
              <a:t>2020/7/8</a:t>
            </a:r>
          </a:p>
        </p:txBody>
      </p:sp>
      <p:sp>
        <p:nvSpPr>
          <p:cNvPr id="6" name="Footer Placeholder 5"/>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Slide Number Placeholder 6"/>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r>
              <a:rPr kumimoji="1" lang="ja-JP" altLang="en-US"/>
              <a:t>2020/7/8</a:t>
            </a:r>
          </a:p>
        </p:txBody>
      </p:sp>
      <p:sp>
        <p:nvSpPr>
          <p:cNvPr id="8" name="Footer Placeholder 7"/>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9" name="Slide Number Placeholder 8"/>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r>
              <a:rPr kumimoji="1" lang="ja-JP" altLang="en-US"/>
              <a:t>2020/7/8</a:t>
            </a:r>
          </a:p>
        </p:txBody>
      </p:sp>
      <p:sp>
        <p:nvSpPr>
          <p:cNvPr id="4" name="Footer Placeholder 3"/>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5" name="Slide Number Placeholder 4"/>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kumimoji="1" lang="ja-JP" altLang="en-US"/>
              <a:t>2020/7/8</a:t>
            </a:r>
          </a:p>
        </p:txBody>
      </p:sp>
      <p:sp>
        <p:nvSpPr>
          <p:cNvPr id="3" name="Footer Placeholder 2"/>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4" name="Slide Number Placeholder 3"/>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ja-JP" altLang="en-US"/>
              <a:t>2020/7/8</a:t>
            </a:r>
          </a:p>
        </p:txBody>
      </p:sp>
      <p:sp>
        <p:nvSpPr>
          <p:cNvPr id="6" name="Footer Placeholder 5"/>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Slide Number Placeholder 6"/>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ja-JP" altLang="en-US"/>
              <a:t>2020/7/8</a:t>
            </a:r>
          </a:p>
        </p:txBody>
      </p:sp>
      <p:sp>
        <p:nvSpPr>
          <p:cNvPr id="6" name="Footer Placeholder 5"/>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Slide Number Placeholder 6"/>
          <p:cNvSpPr>
            <a:spLocks noGrp="1"/>
          </p:cNvSpPr>
          <p:nvPr>
            <p:ph type="sldNum" sz="quarter" idx="12"/>
          </p:nvPr>
        </p:nvSpPr>
        <p:spPr/>
        <p:txBody>
          <a:bodyPr/>
          <a:lstStyle/>
          <a:p>
            <a:fld id="{DB7FB652-9172-4C74-B82B-B62BF5D118BE}" type="slidenum">
              <a:rPr kumimoji="1" lang="ja-JP" altLang="en-US" smtClean="0"/>
              <a:t>‹#›</a:t>
            </a:fld>
            <a:endParaRPr kumimoji="1" lang="ja-JP" altLang="en-US"/>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2020/7/8</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AQL/全日本クイズリーグ実行委員会</a:t>
            </a:r>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FB652-9172-4C74-B82B-B62BF5D118B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hlw.go.jp/content/10900000/000334134.pdf" TargetMode="External"/><Relationship Id="rId2" Type="http://schemas.openxmlformats.org/officeDocument/2006/relationships/hyperlink" Target="https://www.mhlw.go.jp/content/10900000/000593494.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2"/>
            <a:ext cx="9144000" cy="3144837"/>
          </a:xfrm>
        </p:spPr>
        <p:txBody>
          <a:bodyPr>
            <a:normAutofit fontScale="90000"/>
          </a:bodyPr>
          <a:lstStyle/>
          <a:p>
            <a:r>
              <a:rPr kumimoji="1" lang="en-US" altLang="ja-JP" sz="9800" dirty="0"/>
              <a:t>AQL</a:t>
            </a:r>
            <a:br>
              <a:rPr lang="en-US" altLang="ja-JP" dirty="0"/>
            </a:br>
            <a:r>
              <a:rPr lang="ja-JP" altLang="en-US" dirty="0"/>
              <a:t>新型コロナウイルス感染症</a:t>
            </a:r>
            <a:br>
              <a:rPr lang="en-US" altLang="ja-JP" dirty="0"/>
            </a:br>
            <a:r>
              <a:rPr lang="ja-JP" altLang="en-US" dirty="0"/>
              <a:t>対策マニュアル</a:t>
            </a:r>
          </a:p>
        </p:txBody>
      </p:sp>
      <p:sp>
        <p:nvSpPr>
          <p:cNvPr id="3" name="字幕 2"/>
          <p:cNvSpPr>
            <a:spLocks noGrp="1"/>
          </p:cNvSpPr>
          <p:nvPr>
            <p:ph type="subTitle" idx="1"/>
          </p:nvPr>
        </p:nvSpPr>
        <p:spPr>
          <a:xfrm>
            <a:off x="1524000" y="4860994"/>
            <a:ext cx="9144000" cy="1274762"/>
          </a:xfrm>
        </p:spPr>
        <p:txBody>
          <a:bodyPr>
            <a:normAutofit/>
          </a:bodyPr>
          <a:lstStyle/>
          <a:p>
            <a:r>
              <a:rPr kumimoji="1" lang="en-US" altLang="ja-JP" dirty="0"/>
              <a:t>【</a:t>
            </a:r>
            <a:r>
              <a:rPr lang="ja-JP" altLang="en-US" dirty="0"/>
              <a:t>初</a:t>
            </a:r>
            <a:r>
              <a:rPr kumimoji="1" lang="ja-JP" altLang="en-US" dirty="0"/>
              <a:t>版</a:t>
            </a:r>
            <a:r>
              <a:rPr kumimoji="1" lang="en-US" altLang="ja-JP" dirty="0"/>
              <a:t>】2020</a:t>
            </a:r>
            <a:r>
              <a:rPr kumimoji="1" lang="ja-JP" altLang="en-US" dirty="0"/>
              <a:t>年</a:t>
            </a:r>
            <a:r>
              <a:rPr kumimoji="1" lang="en-US" altLang="ja-JP" dirty="0"/>
              <a:t>7</a:t>
            </a:r>
            <a:r>
              <a:rPr kumimoji="1" lang="ja-JP" altLang="en-US" dirty="0"/>
              <a:t>月</a:t>
            </a:r>
            <a:r>
              <a:rPr kumimoji="1" lang="en-US" altLang="ja-JP" dirty="0"/>
              <a:t>4</a:t>
            </a:r>
            <a:r>
              <a:rPr kumimoji="1" lang="ja-JP" altLang="en-US" dirty="0"/>
              <a:t>日／</a:t>
            </a:r>
            <a:r>
              <a:rPr kumimoji="1" lang="en-US" altLang="ja-JP" dirty="0"/>
              <a:t>【</a:t>
            </a:r>
            <a:r>
              <a:rPr kumimoji="1" lang="ja-JP" altLang="en-US" dirty="0"/>
              <a:t>第</a:t>
            </a:r>
            <a:r>
              <a:rPr kumimoji="1" lang="en-US" altLang="ja-JP" dirty="0"/>
              <a:t>4</a:t>
            </a:r>
            <a:r>
              <a:rPr kumimoji="1" lang="ja-JP" altLang="en-US" dirty="0"/>
              <a:t>版</a:t>
            </a:r>
            <a:r>
              <a:rPr kumimoji="1" lang="en-US" altLang="ja-JP" dirty="0"/>
              <a:t>】2023</a:t>
            </a:r>
            <a:r>
              <a:rPr kumimoji="1" lang="ja-JP" altLang="en-US" dirty="0"/>
              <a:t>年</a:t>
            </a:r>
            <a:r>
              <a:rPr kumimoji="1" lang="en-US" altLang="ja-JP" dirty="0"/>
              <a:t>7</a:t>
            </a:r>
            <a:r>
              <a:rPr kumimoji="1" lang="ja-JP" altLang="en-US" dirty="0"/>
              <a:t>月</a:t>
            </a:r>
            <a:r>
              <a:rPr kumimoji="1" lang="en-US" altLang="ja-JP" dirty="0"/>
              <a:t>29</a:t>
            </a:r>
            <a:r>
              <a:rPr kumimoji="1" lang="ja-JP" altLang="en-US" dirty="0"/>
              <a:t>日</a:t>
            </a:r>
          </a:p>
          <a:p>
            <a:r>
              <a:rPr lang="en-US" altLang="ja-JP" dirty="0"/>
              <a:t>AQL</a:t>
            </a:r>
            <a:r>
              <a:rPr lang="ja-JP" altLang="en-US" dirty="0"/>
              <a:t>（全日本クイズリーグ）</a:t>
            </a:r>
            <a:endParaRPr kumimoji="1" lang="ja-JP" altLang="en-US" dirty="0"/>
          </a:p>
        </p:txBody>
      </p:sp>
      <p:sp>
        <p:nvSpPr>
          <p:cNvPr id="4" name="スライド番号プレースホルダー 3"/>
          <p:cNvSpPr>
            <a:spLocks noGrp="1"/>
          </p:cNvSpPr>
          <p:nvPr>
            <p:ph type="sldNum" sz="quarter" idx="12"/>
          </p:nvPr>
        </p:nvSpPr>
        <p:spPr/>
        <p:txBody>
          <a:bodyPr/>
          <a:lstStyle/>
          <a:p>
            <a:fld id="{DB7FB652-9172-4C74-B82B-B62BF5D118BE}" type="slidenum">
              <a:rPr kumimoji="1" lang="ja-JP" altLang="en-US" smtClean="0"/>
              <a:t>1</a:t>
            </a:fld>
            <a:endParaRPr kumimoji="1" lang="ja-JP" altLang="en-US"/>
          </a:p>
        </p:txBody>
      </p:sp>
      <p:sp>
        <p:nvSpPr>
          <p:cNvPr id="5" name="フッタープレースホルダ 4"/>
          <p:cNvSpPr>
            <a:spLocks noGrp="1"/>
          </p:cNvSpPr>
          <p:nvPr>
            <p:ph type="ftr" sz="quarter" idx="11"/>
          </p:nvPr>
        </p:nvSpPr>
        <p:spPr/>
        <p:txBody>
          <a:bodyPr/>
          <a:lstStyle/>
          <a:p>
            <a:r>
              <a:rPr kumimoji="1" lang="en-US" altLang="ja-JP" dirty="0"/>
              <a:t>AQL/</a:t>
            </a:r>
            <a:r>
              <a:rPr kumimoji="1" lang="en-US" altLang="ja-JP" dirty="0" err="1"/>
              <a:t>全日本クイズリーグ実行委員会</a:t>
            </a:r>
            <a:endParaRPr kumimoji="1" lang="ja-JP" altLang="en-US" dirty="0"/>
          </a:p>
        </p:txBody>
      </p:sp>
      <p:sp>
        <p:nvSpPr>
          <p:cNvPr id="6" name="日付プレースホルダ 5"/>
          <p:cNvSpPr>
            <a:spLocks noGrp="1"/>
          </p:cNvSpPr>
          <p:nvPr>
            <p:ph type="dt" sz="half" idx="10"/>
          </p:nvPr>
        </p:nvSpPr>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
        <p:nvSpPr>
          <p:cNvPr id="7" name="タイトル 1">
            <a:extLst>
              <a:ext uri="{FF2B5EF4-FFF2-40B4-BE49-F238E27FC236}">
                <a16:creationId xmlns:a16="http://schemas.microsoft.com/office/drawing/2014/main" id="{B6782586-BFE1-466F-89BF-52BA92EF5E37}"/>
              </a:ext>
            </a:extLst>
          </p:cNvPr>
          <p:cNvSpPr txBox="1">
            <a:spLocks/>
          </p:cNvSpPr>
          <p:nvPr/>
        </p:nvSpPr>
        <p:spPr>
          <a:xfrm>
            <a:off x="7258929" y="161275"/>
            <a:ext cx="4764259" cy="965879"/>
          </a:xfrm>
          <a:prstGeom prst="rect">
            <a:avLst/>
          </a:prstGeom>
          <a:solidFill>
            <a:srgbClr val="FFC000"/>
          </a:solidFill>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b="1" dirty="0">
                <a:solidFill>
                  <a:schemeClr val="bg1"/>
                </a:solidFill>
              </a:rPr>
              <a:t>リアル開催用</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normAutofit fontScale="90000"/>
          </a:bodyPr>
          <a:lstStyle/>
          <a:p>
            <a:r>
              <a:rPr lang="ja-JP" altLang="en-US" dirty="0"/>
              <a:t>１．大会開催について</a:t>
            </a:r>
            <a:br>
              <a:rPr lang="en-US" altLang="ja-JP" dirty="0"/>
            </a:br>
            <a:r>
              <a:rPr lang="ja-JP" altLang="en-US" dirty="0"/>
              <a:t>（２）</a:t>
            </a:r>
            <a:r>
              <a:rPr kumimoji="1" lang="ja-JP" altLang="en-US" dirty="0"/>
              <a:t>参加の</a:t>
            </a:r>
            <a:r>
              <a:rPr lang="ja-JP" altLang="en-US" dirty="0"/>
              <a:t>可否</a:t>
            </a:r>
            <a:endParaRPr kumimoji="1" lang="ja-JP" altLang="en-US" dirty="0"/>
          </a:p>
        </p:txBody>
      </p:sp>
      <p:sp>
        <p:nvSpPr>
          <p:cNvPr id="5" name="コンテンツ プレースホルダー 4"/>
          <p:cNvSpPr>
            <a:spLocks noGrp="1"/>
          </p:cNvSpPr>
          <p:nvPr>
            <p:ph idx="1"/>
          </p:nvPr>
        </p:nvSpPr>
        <p:spPr>
          <a:xfrm>
            <a:off x="189865" y="1397784"/>
            <a:ext cx="11811635" cy="4960815"/>
          </a:xfrm>
        </p:spPr>
        <p:txBody>
          <a:bodyPr>
            <a:noAutofit/>
          </a:bodyPr>
          <a:lstStyle/>
          <a:p>
            <a:pPr marL="0" indent="0">
              <a:buNone/>
            </a:pPr>
            <a:r>
              <a:rPr kumimoji="1" lang="ja-JP" altLang="en-US" sz="2400" dirty="0">
                <a:solidFill>
                  <a:schemeClr val="tx1"/>
                </a:solidFill>
              </a:rPr>
              <a:t>●本人及び同居家族が下記①～⑤のいずれか</a:t>
            </a:r>
            <a:r>
              <a:rPr lang="ja-JP" altLang="en-US" sz="2400" dirty="0">
                <a:solidFill>
                  <a:schemeClr val="tx1"/>
                </a:solidFill>
              </a:rPr>
              <a:t>に</a:t>
            </a:r>
            <a:r>
              <a:rPr kumimoji="1" lang="ja-JP" altLang="en-US" sz="2400" dirty="0">
                <a:solidFill>
                  <a:schemeClr val="tx1"/>
                </a:solidFill>
              </a:rPr>
              <a:t>該当する</a:t>
            </a:r>
          </a:p>
          <a:p>
            <a:pPr marL="0" indent="0">
              <a:buNone/>
            </a:pPr>
            <a:r>
              <a:rPr lang="ja-JP" altLang="en-US" sz="2400" dirty="0">
                <a:solidFill>
                  <a:schemeClr val="tx1"/>
                </a:solidFill>
              </a:rPr>
              <a:t>　</a:t>
            </a:r>
            <a:r>
              <a:rPr kumimoji="1" lang="ja-JP" altLang="en-US" sz="2400" dirty="0">
                <a:solidFill>
                  <a:schemeClr val="tx1"/>
                </a:solidFill>
              </a:rPr>
              <a:t>場合は参加不可とし、来場を禁止します。</a:t>
            </a:r>
            <a:endParaRPr kumimoji="1" lang="en-US" altLang="ja-JP" sz="2400" dirty="0">
              <a:solidFill>
                <a:schemeClr val="tx1"/>
              </a:solidFill>
            </a:endParaRPr>
          </a:p>
          <a:p>
            <a:pPr marL="0" indent="0">
              <a:buNone/>
            </a:pPr>
            <a:endParaRPr kumimoji="1" lang="ja-JP" altLang="en-US" sz="2400" dirty="0">
              <a:solidFill>
                <a:schemeClr val="tx1"/>
              </a:solidFill>
            </a:endParaRPr>
          </a:p>
          <a:p>
            <a:pPr marL="0" indent="0">
              <a:buNone/>
            </a:pPr>
            <a:r>
              <a:rPr lang="ja-JP" altLang="en-US" sz="2400" dirty="0">
                <a:solidFill>
                  <a:schemeClr val="tx1"/>
                </a:solidFill>
              </a:rPr>
              <a:t>　①治療中（無症状陽性含む）及び治療後の健康観察対象の方</a:t>
            </a:r>
          </a:p>
          <a:p>
            <a:pPr marL="0" indent="0">
              <a:buNone/>
            </a:pPr>
            <a:r>
              <a:rPr lang="ja-JP" altLang="en-US" sz="2400" dirty="0">
                <a:solidFill>
                  <a:schemeClr val="tx1"/>
                </a:solidFill>
              </a:rPr>
              <a:t>　②濃厚接触もしくはその疑いのある方</a:t>
            </a:r>
          </a:p>
          <a:p>
            <a:pPr marL="0" indent="0">
              <a:buNone/>
            </a:pPr>
            <a:r>
              <a:rPr lang="ja-JP" altLang="en-US" sz="2400" b="1" dirty="0">
                <a:solidFill>
                  <a:schemeClr val="tx1"/>
                </a:solidFill>
              </a:rPr>
              <a:t>　③体調が優れない方（息苦しさ、倦怠感、解熱剤を服用しなければ</a:t>
            </a:r>
          </a:p>
          <a:p>
            <a:pPr marL="0" indent="0">
              <a:buNone/>
            </a:pPr>
            <a:r>
              <a:rPr lang="ja-JP" altLang="en-US" sz="2400" b="1" dirty="0">
                <a:solidFill>
                  <a:schemeClr val="tx1"/>
                </a:solidFill>
              </a:rPr>
              <a:t>　　</a:t>
            </a:r>
            <a:r>
              <a:rPr lang="en-US" altLang="ja-JP" sz="2400" b="1" dirty="0">
                <a:solidFill>
                  <a:schemeClr val="tx1"/>
                </a:solidFill>
              </a:rPr>
              <a:t>37.5℃</a:t>
            </a:r>
            <a:r>
              <a:rPr lang="ja-JP" altLang="en-US" sz="2400" b="1" dirty="0">
                <a:solidFill>
                  <a:schemeClr val="tx1"/>
                </a:solidFill>
              </a:rPr>
              <a:t>以上の熱がある、味覚異常、嗅覚異常）</a:t>
            </a:r>
            <a:endParaRPr lang="en-US" altLang="ja-JP" sz="2400" b="1" dirty="0">
              <a:solidFill>
                <a:schemeClr val="tx1"/>
              </a:solidFill>
            </a:endParaRPr>
          </a:p>
          <a:p>
            <a:pPr marL="0" indent="0">
              <a:buNone/>
            </a:pPr>
            <a:r>
              <a:rPr lang="ja-JP" altLang="en-US" sz="2400" dirty="0">
                <a:solidFill>
                  <a:schemeClr val="tx1"/>
                </a:solidFill>
              </a:rPr>
              <a:t>　</a:t>
            </a:r>
            <a:r>
              <a:rPr lang="ja-JP" altLang="en-US" sz="2400" dirty="0"/>
              <a:t>④</a:t>
            </a:r>
            <a:r>
              <a:rPr lang="ja-JP" altLang="en-US" sz="2400" dirty="0">
                <a:solidFill>
                  <a:schemeClr val="tx1"/>
                </a:solidFill>
              </a:rPr>
              <a:t>その他、「新型コロナ対策マニュアル」及び「地域代表が発表する個別の対策内</a:t>
            </a:r>
            <a:endParaRPr lang="en-US" altLang="ja-JP" sz="2400" dirty="0">
              <a:solidFill>
                <a:schemeClr val="tx1"/>
              </a:solidFill>
            </a:endParaRPr>
          </a:p>
          <a:p>
            <a:pPr marL="0" indent="0">
              <a:buNone/>
            </a:pPr>
            <a:r>
              <a:rPr lang="ja-JP" altLang="en-US" sz="2400" dirty="0"/>
              <a:t>　　</a:t>
            </a:r>
            <a:r>
              <a:rPr lang="ja-JP" altLang="en-US" sz="2400" dirty="0">
                <a:solidFill>
                  <a:schemeClr val="tx1"/>
                </a:solidFill>
              </a:rPr>
              <a:t>容」（特に都道府県境をまたぐ移動等について）に抵触する方</a:t>
            </a: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10</a:t>
            </a:fld>
            <a:endParaRPr kumimoji="1" lang="ja-JP" altLang="en-US" dirty="0"/>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DE02BF84-30B6-4402-8D68-7693529B1035}"/>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normAutofit fontScale="90000"/>
          </a:bodyPr>
          <a:lstStyle/>
          <a:p>
            <a:r>
              <a:rPr kumimoji="1" lang="ja-JP" altLang="en-US" dirty="0"/>
              <a:t>２．大会開催時の感染予防</a:t>
            </a:r>
            <a:br>
              <a:rPr kumimoji="1" lang="en-US" altLang="ja-JP" dirty="0"/>
            </a:br>
            <a:r>
              <a:rPr kumimoji="1" lang="ja-JP" altLang="en-US" dirty="0"/>
              <a:t>（１）基本方針</a:t>
            </a:r>
          </a:p>
        </p:txBody>
      </p:sp>
      <p:sp>
        <p:nvSpPr>
          <p:cNvPr id="5" name="コンテンツ プレースホルダー 4"/>
          <p:cNvSpPr>
            <a:spLocks noGrp="1"/>
          </p:cNvSpPr>
          <p:nvPr>
            <p:ph idx="1"/>
          </p:nvPr>
        </p:nvSpPr>
        <p:spPr>
          <a:xfrm>
            <a:off x="838200" y="1148938"/>
            <a:ext cx="10515600" cy="5343936"/>
          </a:xfrm>
        </p:spPr>
        <p:txBody>
          <a:bodyPr>
            <a:noAutofit/>
          </a:bodyPr>
          <a:lstStyle/>
          <a:p>
            <a:pPr marL="0" indent="0">
              <a:buNone/>
            </a:pPr>
            <a:endParaRPr lang="en-US" altLang="ja-JP" dirty="0"/>
          </a:p>
          <a:p>
            <a:pPr marL="0" indent="0">
              <a:buNone/>
            </a:pPr>
            <a:r>
              <a:rPr lang="ja-JP" altLang="en-US" b="1" dirty="0"/>
              <a:t>①密閉・密集・密接の「３つの密」が重なる場面の回避</a:t>
            </a:r>
            <a:endParaRPr lang="en-US" altLang="ja-JP" b="1" dirty="0"/>
          </a:p>
          <a:p>
            <a:pPr marL="0" indent="0">
              <a:buNone/>
            </a:pPr>
            <a:r>
              <a:rPr lang="ja-JP" altLang="en-US" b="1" dirty="0"/>
              <a:t>②手洗いやアルコール消毒のこまめな実施。</a:t>
            </a:r>
            <a:endParaRPr lang="en-US" altLang="ja-JP" b="1" dirty="0"/>
          </a:p>
          <a:p>
            <a:pPr marL="0" indent="0">
              <a:buNone/>
            </a:pPr>
            <a:r>
              <a:rPr lang="ja-JP" altLang="en-US" b="1" dirty="0"/>
              <a:t>　　　</a:t>
            </a:r>
            <a:r>
              <a:rPr lang="ja-JP" altLang="en-US" sz="2000" dirty="0"/>
              <a:t>　　　　</a:t>
            </a: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r>
              <a:rPr lang="ja-JP" altLang="en-US" sz="2000" dirty="0"/>
              <a:t>　</a:t>
            </a:r>
            <a:r>
              <a:rPr lang="en-US" altLang="ja-JP" sz="2000" dirty="0"/>
              <a:t>※</a:t>
            </a:r>
            <a:r>
              <a:rPr lang="ja-JP" altLang="en-US" sz="2000" dirty="0"/>
              <a:t>手洗いもアルコール消毒も適切な方法で実施しなければ効果を得られない。</a:t>
            </a:r>
            <a:endParaRPr lang="en-US" altLang="ja-JP" sz="2000" dirty="0"/>
          </a:p>
          <a:p>
            <a:pPr marL="0" indent="0">
              <a:buNone/>
            </a:pPr>
            <a:r>
              <a:rPr lang="ja-JP" altLang="en-US" sz="2000" dirty="0"/>
              <a:t>　</a:t>
            </a:r>
            <a:r>
              <a:rPr lang="en-US" altLang="ja-JP" sz="2000" dirty="0"/>
              <a:t>※</a:t>
            </a:r>
            <a:r>
              <a:rPr lang="ja-JP" altLang="en-US" sz="2000" dirty="0"/>
              <a:t>手洗いとアルコール消毒を重複して行う必要は無い。</a:t>
            </a:r>
            <a:r>
              <a:rPr lang="ja-JP" altLang="en-US" sz="2000" b="1" dirty="0"/>
              <a:t>　　</a:t>
            </a:r>
            <a:endParaRPr lang="en-US" altLang="ja-JP" b="1" dirty="0"/>
          </a:p>
          <a:p>
            <a:pPr marL="0" indent="0">
              <a:buNone/>
            </a:pPr>
            <a:r>
              <a:rPr lang="ja-JP" altLang="en-US" b="1" dirty="0"/>
              <a:t>③徹底した飛沫予防を行う</a:t>
            </a:r>
            <a:endParaRPr lang="en-US" altLang="ja-JP" b="1"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11</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graphicFrame>
        <p:nvGraphicFramePr>
          <p:cNvPr id="8" name="表 8"/>
          <p:cNvGraphicFramePr>
            <a:graphicFrameLocks noGrp="1"/>
          </p:cNvGraphicFramePr>
          <p:nvPr/>
        </p:nvGraphicFramePr>
        <p:xfrm>
          <a:off x="1103862" y="2600120"/>
          <a:ext cx="9293395" cy="2194560"/>
        </p:xfrm>
        <a:graphic>
          <a:graphicData uri="http://schemas.openxmlformats.org/drawingml/2006/table">
            <a:tbl>
              <a:tblPr firstRow="1" bandRow="1">
                <a:tableStyleId>{5C22544A-7EE6-4342-B048-85BDC9FD1C3A}</a:tableStyleId>
              </a:tblPr>
              <a:tblGrid>
                <a:gridCol w="4140000">
                  <a:extLst>
                    <a:ext uri="{9D8B030D-6E8A-4147-A177-3AD203B41FA5}">
                      <a16:colId xmlns:a16="http://schemas.microsoft.com/office/drawing/2014/main" val="20000"/>
                    </a:ext>
                  </a:extLst>
                </a:gridCol>
                <a:gridCol w="1013395">
                  <a:extLst>
                    <a:ext uri="{9D8B030D-6E8A-4147-A177-3AD203B41FA5}">
                      <a16:colId xmlns:a16="http://schemas.microsoft.com/office/drawing/2014/main" val="20001"/>
                    </a:ext>
                  </a:extLst>
                </a:gridCol>
                <a:gridCol w="4140000">
                  <a:extLst>
                    <a:ext uri="{9D8B030D-6E8A-4147-A177-3AD203B41FA5}">
                      <a16:colId xmlns:a16="http://schemas.microsoft.com/office/drawing/2014/main" val="20002"/>
                    </a:ext>
                  </a:extLst>
                </a:gridCol>
              </a:tblGrid>
              <a:tr h="295060">
                <a:tc>
                  <a:txBody>
                    <a:bodyPr/>
                    <a:lstStyle/>
                    <a:p>
                      <a:pPr algn="ctr"/>
                      <a:r>
                        <a:rPr kumimoji="1" lang="ja-JP" altLang="en-US" dirty="0"/>
                        <a:t>手洗い</a:t>
                      </a:r>
                    </a:p>
                  </a:txBody>
                  <a:tcPr anchor="ctr"/>
                </a:tc>
                <a:tc>
                  <a:txBody>
                    <a:bodyPr/>
                    <a:lstStyle/>
                    <a:p>
                      <a:pPr algn="dist"/>
                      <a:endParaRPr kumimoji="1" lang="ja-JP" altLang="en-US" b="1" dirty="0"/>
                    </a:p>
                  </a:txBody>
                  <a:tcPr anchor="ctr"/>
                </a:tc>
                <a:tc>
                  <a:txBody>
                    <a:bodyPr/>
                    <a:lstStyle/>
                    <a:p>
                      <a:pPr algn="ctr"/>
                      <a:r>
                        <a:rPr kumimoji="1" lang="ja-JP" altLang="en-US" dirty="0"/>
                        <a:t>アルコール消毒</a:t>
                      </a:r>
                    </a:p>
                  </a:txBody>
                  <a:tcPr anchor="ctr"/>
                </a:tc>
                <a:extLst>
                  <a:ext uri="{0D108BD9-81ED-4DB2-BD59-A6C34878D82A}">
                    <a16:rowId xmlns:a16="http://schemas.microsoft.com/office/drawing/2014/main" val="10000"/>
                  </a:ext>
                </a:extLst>
              </a:tr>
              <a:tr h="1172258">
                <a:tc>
                  <a:txBody>
                    <a:bodyPr/>
                    <a:lstStyle/>
                    <a:p>
                      <a:r>
                        <a:rPr kumimoji="1" lang="ja-JP" altLang="en-US" dirty="0"/>
                        <a:t>・施設によって手洗場の状況（数、アクセス、石鹸の配置等）が異なる</a:t>
                      </a:r>
                      <a:endParaRPr kumimoji="1" lang="en-US" altLang="ja-JP" dirty="0"/>
                    </a:p>
                    <a:p>
                      <a:r>
                        <a:rPr kumimoji="1" lang="ja-JP" altLang="en-US" dirty="0"/>
                        <a:t>・手洗場に参加者が集中し「３つの密」となるおそれ</a:t>
                      </a:r>
                    </a:p>
                  </a:txBody>
                  <a:tcPr anchor="ctr"/>
                </a:tc>
                <a:tc>
                  <a:txBody>
                    <a:bodyPr/>
                    <a:lstStyle/>
                    <a:p>
                      <a:pPr algn="dist"/>
                      <a:r>
                        <a:rPr kumimoji="1" lang="ja-JP" altLang="en-US" b="1" dirty="0"/>
                        <a:t>留意点</a:t>
                      </a:r>
                    </a:p>
                  </a:txBody>
                  <a:tcPr anchor="ctr"/>
                </a:tc>
                <a:tc>
                  <a:txBody>
                    <a:bodyPr/>
                    <a:lstStyle/>
                    <a:p>
                      <a:r>
                        <a:rPr kumimoji="1" lang="ja-JP" altLang="en-US" dirty="0"/>
                        <a:t>・十分な量の薬剤やスプレー容器の調達</a:t>
                      </a:r>
                    </a:p>
                  </a:txBody>
                  <a:tcPr anchor="ctr"/>
                </a:tc>
                <a:extLst>
                  <a:ext uri="{0D108BD9-81ED-4DB2-BD59-A6C34878D82A}">
                    <a16:rowId xmlns:a16="http://schemas.microsoft.com/office/drawing/2014/main" val="10001"/>
                  </a:ext>
                </a:extLst>
              </a:tr>
              <a:tr h="509282">
                <a:tc>
                  <a:txBody>
                    <a:bodyPr/>
                    <a:lstStyle/>
                    <a:p>
                      <a:r>
                        <a:rPr lang="en-US" altLang="ja-JP" sz="1800" dirty="0">
                          <a:hlinkClick r:id="rId2"/>
                        </a:rPr>
                        <a:t>https://www.mhlw.go.jp/content/10900000/000593494.pdf</a:t>
                      </a:r>
                      <a:endParaRPr kumimoji="1" lang="ja-JP" altLang="en-US" dirty="0"/>
                    </a:p>
                  </a:txBody>
                  <a:tcPr anchor="ctr"/>
                </a:tc>
                <a:tc>
                  <a:txBody>
                    <a:bodyPr/>
                    <a:lstStyle/>
                    <a:p>
                      <a:pPr algn="dist"/>
                      <a:r>
                        <a:rPr kumimoji="1" lang="ja-JP" altLang="en-US" b="1" dirty="0"/>
                        <a:t>方法</a:t>
                      </a:r>
                    </a:p>
                  </a:txBody>
                  <a:tcPr anchor="ctr"/>
                </a:tc>
                <a:tc>
                  <a:txBody>
                    <a:bodyPr/>
                    <a:lstStyle/>
                    <a:p>
                      <a:r>
                        <a:rPr lang="en-US" altLang="ja-JP" sz="1800" dirty="0">
                          <a:hlinkClick r:id="rId3"/>
                        </a:rPr>
                        <a:t>https://www.mhlw.go.jp/content/10900000/000334134.pdf</a:t>
                      </a:r>
                      <a:endParaRPr kumimoji="1" lang="ja-JP" altLang="en-US" dirty="0"/>
                    </a:p>
                  </a:txBody>
                  <a:tcPr anchor="ctr"/>
                </a:tc>
                <a:extLst>
                  <a:ext uri="{0D108BD9-81ED-4DB2-BD59-A6C34878D82A}">
                    <a16:rowId xmlns:a16="http://schemas.microsoft.com/office/drawing/2014/main" val="10002"/>
                  </a:ext>
                </a:extLst>
              </a:tr>
            </a:tbl>
          </a:graphicData>
        </a:graphic>
      </p:graphicFrame>
      <p:sp>
        <p:nvSpPr>
          <p:cNvPr id="9" name="日付プレースホルダ 2">
            <a:extLst>
              <a:ext uri="{FF2B5EF4-FFF2-40B4-BE49-F238E27FC236}">
                <a16:creationId xmlns:a16="http://schemas.microsoft.com/office/drawing/2014/main" id="{FA832E03-5A7F-4273-8CD7-E8E5B2A02F79}"/>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838200" y="1285462"/>
            <a:ext cx="10515600" cy="5207412"/>
          </a:xfrm>
        </p:spPr>
        <p:txBody>
          <a:bodyPr>
            <a:noAutofit/>
          </a:bodyPr>
          <a:lstStyle/>
          <a:p>
            <a:pPr marL="0" lvl="0" indent="0">
              <a:buNone/>
            </a:pPr>
            <a:r>
              <a:rPr lang="en-US" altLang="ja-JP" dirty="0">
                <a:solidFill>
                  <a:prstClr val="black"/>
                </a:solidFill>
              </a:rPr>
              <a:t>【</a:t>
            </a:r>
            <a:r>
              <a:rPr lang="ja-JP" altLang="en-US" dirty="0">
                <a:solidFill>
                  <a:prstClr val="black"/>
                </a:solidFill>
              </a:rPr>
              <a:t>凡例</a:t>
            </a:r>
            <a:r>
              <a:rPr lang="en-US" altLang="ja-JP" dirty="0">
                <a:solidFill>
                  <a:prstClr val="black"/>
                </a:solidFill>
              </a:rPr>
              <a:t>】</a:t>
            </a:r>
          </a:p>
          <a:p>
            <a:pPr marL="0" lvl="0" indent="0">
              <a:buNone/>
            </a:pPr>
            <a:r>
              <a:rPr lang="ja-JP" altLang="en-US" dirty="0">
                <a:solidFill>
                  <a:prstClr val="black"/>
                </a:solidFill>
              </a:rPr>
              <a:t>　</a:t>
            </a:r>
            <a:r>
              <a:rPr lang="ja-JP" altLang="en-US" b="1" dirty="0">
                <a:solidFill>
                  <a:prstClr val="black"/>
                </a:solidFill>
              </a:rPr>
              <a:t>◎　必ず実施する予防策</a:t>
            </a:r>
            <a:endParaRPr lang="en-US" altLang="ja-JP" b="1" dirty="0">
              <a:solidFill>
                <a:prstClr val="black"/>
              </a:solidFill>
            </a:endParaRPr>
          </a:p>
          <a:p>
            <a:pPr marL="0" lvl="0" indent="0">
              <a:buNone/>
            </a:pPr>
            <a:r>
              <a:rPr lang="ja-JP" altLang="en-US" dirty="0">
                <a:solidFill>
                  <a:prstClr val="black"/>
                </a:solidFill>
              </a:rPr>
              <a:t>　○　実施すべき予防策</a:t>
            </a:r>
            <a:endParaRPr lang="en-US" altLang="ja-JP" dirty="0">
              <a:solidFill>
                <a:prstClr val="black"/>
              </a:solidFill>
            </a:endParaRPr>
          </a:p>
          <a:p>
            <a:pPr marL="0" lvl="0" indent="0">
              <a:buNone/>
            </a:pPr>
            <a:r>
              <a:rPr lang="ja-JP" altLang="en-US" dirty="0">
                <a:solidFill>
                  <a:prstClr val="black"/>
                </a:solidFill>
              </a:rPr>
              <a:t>　△　可能なら実施する予防策</a:t>
            </a:r>
            <a:endParaRPr lang="en-US" altLang="ja-JP" dirty="0">
              <a:solidFill>
                <a:prstClr val="black"/>
              </a:solidFill>
            </a:endParaRPr>
          </a:p>
          <a:p>
            <a:pPr marL="0" lvl="0" indent="0">
              <a:buNone/>
            </a:pPr>
            <a:endParaRPr lang="en-US" altLang="ja-JP" u="sng" dirty="0">
              <a:solidFill>
                <a:prstClr val="black"/>
              </a:solidFill>
            </a:endParaRPr>
          </a:p>
          <a:p>
            <a:pPr marL="0" lvl="0" indent="0">
              <a:buNone/>
            </a:pPr>
            <a:r>
              <a:rPr lang="ja-JP" altLang="en-US" u="sng" dirty="0"/>
              <a:t>（２）事前準備</a:t>
            </a:r>
            <a:endParaRPr lang="en-US" altLang="ja-JP" dirty="0"/>
          </a:p>
          <a:p>
            <a:pPr marL="0" indent="0">
              <a:buNone/>
            </a:pPr>
            <a:r>
              <a:rPr lang="ja-JP" altLang="en-US" dirty="0"/>
              <a:t>＜会長・地域代表（以下「会長等」。代行や担当者含む）＞</a:t>
            </a:r>
            <a:endParaRPr lang="en-US" altLang="ja-JP" dirty="0"/>
          </a:p>
          <a:p>
            <a:pPr marL="0" indent="0">
              <a:buNone/>
            </a:pPr>
            <a:r>
              <a:rPr lang="ja-JP" altLang="en-US" dirty="0"/>
              <a:t>　　◎　</a:t>
            </a:r>
            <a:r>
              <a:rPr lang="ja-JP" altLang="en-US" b="1" dirty="0"/>
              <a:t>「行政機関が定める収容定員」「窓やドアを開放して換</a:t>
            </a:r>
            <a:endParaRPr lang="en-US" altLang="ja-JP" b="1" dirty="0"/>
          </a:p>
          <a:p>
            <a:pPr marL="0" indent="0">
              <a:buNone/>
            </a:pPr>
            <a:r>
              <a:rPr lang="ja-JP" altLang="en-US" b="1" dirty="0"/>
              <a:t>　　　　気」等の感染予防策がとれるよう、試合形式や部屋の配</a:t>
            </a:r>
            <a:endParaRPr lang="en-US" altLang="ja-JP" b="1" dirty="0"/>
          </a:p>
          <a:p>
            <a:pPr marL="0" indent="0">
              <a:buNone/>
            </a:pPr>
            <a:r>
              <a:rPr lang="ja-JP" altLang="en-US" b="1" dirty="0"/>
              <a:t>　　　　置等を調整する。</a:t>
            </a:r>
            <a:endParaRPr lang="en-US" altLang="ja-JP"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12</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8" name="タイトル 3"/>
          <p:cNvSpPr txBox="1"/>
          <p:nvPr/>
        </p:nvSpPr>
        <p:spPr>
          <a:xfrm>
            <a:off x="838200" y="365126"/>
            <a:ext cx="10515600" cy="92033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２．大会開催時の感染予防</a:t>
            </a:r>
          </a:p>
        </p:txBody>
      </p:sp>
      <p:sp>
        <p:nvSpPr>
          <p:cNvPr id="7" name="日付プレースホルダ 2">
            <a:extLst>
              <a:ext uri="{FF2B5EF4-FFF2-40B4-BE49-F238E27FC236}">
                <a16:creationId xmlns:a16="http://schemas.microsoft.com/office/drawing/2014/main" id="{29BEF9E3-D130-4404-9398-B4182CA89C61}"/>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normAutofit/>
          </a:bodyPr>
          <a:lstStyle/>
          <a:p>
            <a:r>
              <a:rPr lang="ja-JP" altLang="en-US" dirty="0"/>
              <a:t>２．大会開催時の感染予防</a:t>
            </a:r>
            <a:endParaRPr kumimoji="1" lang="ja-JP" altLang="en-US" dirty="0"/>
          </a:p>
        </p:txBody>
      </p:sp>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endParaRPr lang="en-US" altLang="ja-JP" u="sng" dirty="0"/>
          </a:p>
          <a:p>
            <a:pPr marL="0" indent="0">
              <a:buNone/>
            </a:pPr>
            <a:r>
              <a:rPr lang="ja-JP" altLang="en-US" dirty="0"/>
              <a:t>＜会長・地域代表（以下「会長等」。代行や担当者含む）＞</a:t>
            </a:r>
            <a:endParaRPr lang="en-US" altLang="ja-JP" dirty="0"/>
          </a:p>
          <a:p>
            <a:pPr marL="0" indent="0">
              <a:buNone/>
            </a:pPr>
            <a:r>
              <a:rPr lang="ja-JP" altLang="en-US" dirty="0"/>
              <a:t>　</a:t>
            </a:r>
            <a:r>
              <a:rPr lang="ja-JP" altLang="en-US" b="1" dirty="0"/>
              <a:t>　</a:t>
            </a:r>
            <a:r>
              <a:rPr lang="ja-JP" altLang="en-US" dirty="0"/>
              <a:t>◎</a:t>
            </a:r>
            <a:r>
              <a:rPr lang="ja-JP" altLang="en-US" b="1" dirty="0"/>
              <a:t>　</a:t>
            </a:r>
            <a:r>
              <a:rPr lang="ja-JP" altLang="en-US" b="1" dirty="0">
                <a:solidFill>
                  <a:prstClr val="black"/>
                </a:solidFill>
              </a:rPr>
              <a:t>加盟団体の長や引率者</a:t>
            </a:r>
            <a:r>
              <a:rPr lang="ja-JP" altLang="en-US" b="1" dirty="0"/>
              <a:t>に対し、感染予防に必要な指示</a:t>
            </a:r>
            <a:endParaRPr lang="en-US" altLang="ja-JP" b="1" dirty="0"/>
          </a:p>
          <a:p>
            <a:pPr marL="0" indent="0">
              <a:buNone/>
            </a:pPr>
            <a:r>
              <a:rPr lang="ja-JP" altLang="en-US" b="1" dirty="0"/>
              <a:t>　　　（必要物品の調達や持参等）をする。</a:t>
            </a:r>
            <a:endParaRPr lang="en-US" altLang="ja-JP" b="1" dirty="0"/>
          </a:p>
          <a:p>
            <a:pPr marL="0" lvl="0" indent="0">
              <a:buNone/>
            </a:pPr>
            <a:r>
              <a:rPr lang="ja-JP" altLang="en-US" b="1" dirty="0">
                <a:solidFill>
                  <a:prstClr val="black"/>
                </a:solidFill>
              </a:rPr>
              <a:t>　　　　</a:t>
            </a:r>
            <a:r>
              <a:rPr lang="en-US" altLang="ja-JP" sz="2000" dirty="0">
                <a:solidFill>
                  <a:prstClr val="black"/>
                </a:solidFill>
              </a:rPr>
              <a:t>※</a:t>
            </a:r>
            <a:r>
              <a:rPr lang="ja-JP" altLang="en-US" sz="2000" dirty="0">
                <a:solidFill>
                  <a:prstClr val="black"/>
                </a:solidFill>
              </a:rPr>
              <a:t>参加者必要物品の例：ハンカチ、替えのマスク、アルコールティッシュ等</a:t>
            </a:r>
            <a:endParaRPr lang="en-US" altLang="ja-JP" b="1" dirty="0"/>
          </a:p>
          <a:p>
            <a:pPr marL="0" indent="0">
              <a:buNone/>
            </a:pPr>
            <a:r>
              <a:rPr lang="ja-JP" altLang="en-US" b="1" dirty="0"/>
              <a:t>　　</a:t>
            </a:r>
            <a:r>
              <a:rPr lang="ja-JP" altLang="en-US" dirty="0"/>
              <a:t>○　</a:t>
            </a:r>
            <a:r>
              <a:rPr lang="ja-JP" altLang="en-US" b="1" dirty="0"/>
              <a:t>消毒液等の必要物品を調達する。</a:t>
            </a:r>
            <a:endParaRPr lang="en-US" altLang="ja-JP" b="1" dirty="0"/>
          </a:p>
          <a:p>
            <a:pPr marL="0" lvl="0" indent="0">
              <a:buNone/>
            </a:pPr>
            <a:r>
              <a:rPr lang="ja-JP" altLang="en-US" dirty="0">
                <a:solidFill>
                  <a:prstClr val="black"/>
                </a:solidFill>
              </a:rPr>
              <a:t>＜加盟団体の長や引率者＞</a:t>
            </a:r>
            <a:endParaRPr lang="en-US" altLang="ja-JP" dirty="0">
              <a:solidFill>
                <a:prstClr val="black"/>
              </a:solidFill>
            </a:endParaRPr>
          </a:p>
          <a:p>
            <a:pPr marL="0" lvl="0" indent="0">
              <a:buNone/>
            </a:pPr>
            <a:r>
              <a:rPr lang="ja-JP" altLang="en-US" dirty="0">
                <a:solidFill>
                  <a:prstClr val="black"/>
                </a:solidFill>
              </a:rPr>
              <a:t>　</a:t>
            </a:r>
            <a:r>
              <a:rPr lang="ja-JP" altLang="en-US" b="1" dirty="0">
                <a:solidFill>
                  <a:prstClr val="black"/>
                </a:solidFill>
              </a:rPr>
              <a:t>　</a:t>
            </a:r>
            <a:r>
              <a:rPr lang="ja-JP" altLang="en-US" dirty="0">
                <a:solidFill>
                  <a:prstClr val="black"/>
                </a:solidFill>
              </a:rPr>
              <a:t>◎</a:t>
            </a:r>
            <a:r>
              <a:rPr lang="ja-JP" altLang="en-US" b="1" dirty="0">
                <a:solidFill>
                  <a:prstClr val="black"/>
                </a:solidFill>
              </a:rPr>
              <a:t>　構成員に対し、会長等からの指示を周知する。</a:t>
            </a:r>
            <a:endParaRPr lang="en-US" altLang="ja-JP" b="1" dirty="0">
              <a:solidFill>
                <a:prstClr val="black"/>
              </a:solidFill>
            </a:endParaRPr>
          </a:p>
          <a:p>
            <a:pPr marL="0" lvl="0" indent="0">
              <a:buNone/>
            </a:pPr>
            <a:r>
              <a:rPr lang="ja-JP" altLang="en-US" b="1" dirty="0">
                <a:solidFill>
                  <a:prstClr val="black"/>
                </a:solidFill>
              </a:rPr>
              <a:t>　　</a:t>
            </a:r>
            <a:r>
              <a:rPr lang="ja-JP" altLang="en-US" dirty="0">
                <a:solidFill>
                  <a:prstClr val="black"/>
                </a:solidFill>
              </a:rPr>
              <a:t>◎</a:t>
            </a:r>
            <a:r>
              <a:rPr lang="ja-JP" altLang="en-US" b="1" dirty="0">
                <a:solidFill>
                  <a:prstClr val="black"/>
                </a:solidFill>
              </a:rPr>
              <a:t>　構成員の連絡先を確実に把握する。必要があれば参加者</a:t>
            </a:r>
            <a:endParaRPr lang="en-US" altLang="ja-JP" b="1" dirty="0">
              <a:solidFill>
                <a:prstClr val="black"/>
              </a:solidFill>
            </a:endParaRPr>
          </a:p>
          <a:p>
            <a:pPr marL="0" lvl="0" indent="0">
              <a:buNone/>
            </a:pPr>
            <a:r>
              <a:rPr lang="ja-JP" altLang="en-US" b="1" dirty="0">
                <a:solidFill>
                  <a:prstClr val="black"/>
                </a:solidFill>
              </a:rPr>
              <a:t>　　　　の連絡先と体調を</a:t>
            </a:r>
            <a:r>
              <a:rPr lang="en-US" altLang="ja-JP" b="1" dirty="0">
                <a:solidFill>
                  <a:prstClr val="black"/>
                </a:solidFill>
              </a:rPr>
              <a:t>Web</a:t>
            </a:r>
            <a:r>
              <a:rPr lang="ja-JP" altLang="en-US" b="1" dirty="0">
                <a:solidFill>
                  <a:prstClr val="black"/>
                </a:solidFill>
              </a:rPr>
              <a:t>経由で提出してもらう。</a:t>
            </a:r>
            <a:endParaRPr lang="en-US" altLang="ja-JP"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13</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BBB61B31-EC67-4F51-9BCF-BEF8C464062C}"/>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u="sng" dirty="0"/>
              <a:t>（３）自宅・滞在先出発前～移動</a:t>
            </a:r>
            <a:endParaRPr lang="en-US" altLang="ja-JP" u="sng" dirty="0"/>
          </a:p>
          <a:p>
            <a:pPr marL="0" indent="0">
              <a:buNone/>
            </a:pPr>
            <a:r>
              <a:rPr lang="ja-JP" altLang="en-US" dirty="0"/>
              <a:t>　　◎　</a:t>
            </a:r>
            <a:r>
              <a:rPr lang="ja-JP" altLang="en-US" b="1" dirty="0"/>
              <a:t>体調を確認する（検温含む）。</a:t>
            </a:r>
            <a:endParaRPr lang="en-US" altLang="ja-JP" b="1" dirty="0"/>
          </a:p>
          <a:p>
            <a:pPr marL="0" indent="0">
              <a:buNone/>
            </a:pPr>
            <a:r>
              <a:rPr lang="ja-JP" altLang="en-US" b="1" dirty="0"/>
              <a:t>　　○</a:t>
            </a:r>
            <a:r>
              <a:rPr lang="ja-JP" altLang="en-US" dirty="0"/>
              <a:t>　マスクを着用し、鼻と口を確実に覆う（帰着するまで）。</a:t>
            </a:r>
            <a:endParaRPr lang="en-US" altLang="ja-JP" dirty="0"/>
          </a:p>
          <a:p>
            <a:pPr marL="0" indent="0">
              <a:buNone/>
            </a:pPr>
            <a:r>
              <a:rPr lang="ja-JP" altLang="en-US" dirty="0"/>
              <a:t>　　　　（厚生労働省によれば</a:t>
            </a:r>
            <a:r>
              <a:rPr lang="ja-JP" altLang="en-US" b="0" i="0" dirty="0">
                <a:effectLst/>
                <a:latin typeface="Arial" panose="020B0604020202020204" pitchFamily="34" charset="0"/>
              </a:rPr>
              <a:t>混雑した電車・バスは着用推奨</a:t>
            </a:r>
            <a:r>
              <a:rPr lang="ja-JP" altLang="en-US" dirty="0"/>
              <a:t>）</a:t>
            </a:r>
            <a:endParaRPr lang="en-US" altLang="ja-JP" dirty="0"/>
          </a:p>
          <a:p>
            <a:pPr marL="0" indent="0">
              <a:buNone/>
            </a:pPr>
            <a:r>
              <a:rPr lang="ja-JP" altLang="en-US" b="1" dirty="0"/>
              <a:t>　　</a:t>
            </a:r>
            <a:r>
              <a:rPr lang="ja-JP" altLang="en-US" dirty="0"/>
              <a:t>○　マスクを含め、顔面を触らない。</a:t>
            </a:r>
            <a:endParaRPr lang="en-US" altLang="ja-JP" dirty="0"/>
          </a:p>
          <a:p>
            <a:pPr marL="0" indent="0">
              <a:buNone/>
            </a:pPr>
            <a:r>
              <a:rPr lang="ja-JP" altLang="en-US" b="1" dirty="0">
                <a:sym typeface="+mn-ea"/>
              </a:rPr>
              <a:t>　　</a:t>
            </a:r>
            <a:r>
              <a:rPr lang="ja-JP" altLang="en-US" dirty="0">
                <a:sym typeface="+mn-ea"/>
              </a:rPr>
              <a:t>○　</a:t>
            </a:r>
            <a:r>
              <a:rPr lang="ja-JP" altLang="en-US" dirty="0"/>
              <a:t>爪を短く切る。付け爪は外す。</a:t>
            </a:r>
            <a:endParaRPr lang="en-US" altLang="ja-JP" dirty="0"/>
          </a:p>
          <a:p>
            <a:pPr marL="0" indent="0">
              <a:buNone/>
            </a:pPr>
            <a:r>
              <a:rPr lang="ja-JP" altLang="en-US" dirty="0">
                <a:sym typeface="+mn-ea"/>
              </a:rPr>
              <a:t>　　○　公共交通機関内では会話を控える。</a:t>
            </a:r>
            <a:endParaRPr lang="en-US" altLang="ja-JP" dirty="0">
              <a:sym typeface="+mn-ea"/>
            </a:endParaRPr>
          </a:p>
          <a:p>
            <a:pPr marL="0" indent="0">
              <a:buNone/>
            </a:pPr>
            <a:r>
              <a:rPr lang="ja-JP" altLang="en-US" dirty="0">
                <a:sym typeface="+mn-ea"/>
              </a:rPr>
              <a:t>　　△　混雑していない時間帯に移動する。</a:t>
            </a:r>
            <a:endParaRPr lang="ja-JP" altLang="en-US" dirty="0"/>
          </a:p>
          <a:p>
            <a:pPr marL="0" indent="0">
              <a:buNone/>
            </a:pPr>
            <a:r>
              <a:rPr lang="ja-JP" altLang="en-US" dirty="0"/>
              <a:t>　　△　</a:t>
            </a:r>
            <a:r>
              <a:rPr lang="ja-JP" altLang="en-US" dirty="0">
                <a:sym typeface="+mn-ea"/>
              </a:rPr>
              <a:t>他人との濃厚接触（</a:t>
            </a:r>
            <a:r>
              <a:rPr lang="en-US" altLang="ja-JP" dirty="0">
                <a:sym typeface="+mn-ea"/>
              </a:rPr>
              <a:t>1m</a:t>
            </a:r>
            <a:r>
              <a:rPr lang="ja-JP" altLang="en-US" dirty="0">
                <a:sym typeface="+mn-ea"/>
              </a:rPr>
              <a:t>以内かつ</a:t>
            </a:r>
            <a:r>
              <a:rPr lang="en-US" altLang="ja-JP" dirty="0">
                <a:sym typeface="+mn-ea"/>
              </a:rPr>
              <a:t>15</a:t>
            </a:r>
            <a:r>
              <a:rPr lang="ja-JP" altLang="en-US" dirty="0">
                <a:sym typeface="+mn-ea"/>
              </a:rPr>
              <a:t>分以上）を避ける。</a:t>
            </a:r>
            <a:endParaRPr lang="ja-JP" altLang="en-US" strike="sngStrike"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14</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9" name="タイトル 3"/>
          <p:cNvSpPr txBox="1"/>
          <p:nvPr/>
        </p:nvSpPr>
        <p:spPr>
          <a:xfrm>
            <a:off x="838200" y="365126"/>
            <a:ext cx="10515600" cy="92033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２．大会開催時の感染予防</a:t>
            </a:r>
          </a:p>
        </p:txBody>
      </p:sp>
      <p:sp>
        <p:nvSpPr>
          <p:cNvPr id="7" name="日付プレースホルダ 2">
            <a:extLst>
              <a:ext uri="{FF2B5EF4-FFF2-40B4-BE49-F238E27FC236}">
                <a16:creationId xmlns:a16="http://schemas.microsoft.com/office/drawing/2014/main" id="{446A9578-1F31-43F7-A1AC-ED29B8815555}"/>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u="sng" dirty="0"/>
              <a:t>（４）会場到着、入場前後</a:t>
            </a:r>
            <a:endParaRPr lang="en-US" altLang="ja-JP" u="sng" dirty="0"/>
          </a:p>
          <a:p>
            <a:pPr marL="0" indent="0">
              <a:buNone/>
            </a:pPr>
            <a:r>
              <a:rPr lang="ja-JP" altLang="en-US" dirty="0"/>
              <a:t>　＜参加者＞</a:t>
            </a:r>
            <a:endParaRPr lang="en-US" altLang="ja-JP" dirty="0"/>
          </a:p>
          <a:p>
            <a:pPr marL="0" indent="0">
              <a:buNone/>
            </a:pPr>
            <a:r>
              <a:rPr lang="ja-JP" altLang="en-US" dirty="0"/>
              <a:t>　　◎　</a:t>
            </a:r>
            <a:r>
              <a:rPr lang="ja-JP" altLang="en-US" b="1" dirty="0"/>
              <a:t>改めて体調を確認。加盟団体の長や引率者は、構成員に</a:t>
            </a:r>
            <a:endParaRPr lang="en-US" altLang="ja-JP" b="1" dirty="0"/>
          </a:p>
          <a:p>
            <a:pPr marL="0" indent="0">
              <a:buNone/>
            </a:pPr>
            <a:r>
              <a:rPr lang="ja-JP" altLang="en-US" b="1" dirty="0"/>
              <a:t>　　　　ついても確認する。</a:t>
            </a:r>
            <a:endParaRPr lang="en-US" altLang="ja-JP" b="1" dirty="0"/>
          </a:p>
          <a:p>
            <a:pPr marL="0" indent="0">
              <a:buNone/>
            </a:pPr>
            <a:r>
              <a:rPr lang="ja-JP" altLang="en-US" dirty="0"/>
              <a:t>　　○　入場後直ちに、手洗いまたは手指を消毒する。</a:t>
            </a:r>
            <a:endParaRPr lang="en-US" altLang="ja-JP" dirty="0"/>
          </a:p>
          <a:p>
            <a:pPr marL="0" indent="0">
              <a:buNone/>
            </a:pPr>
            <a:r>
              <a:rPr lang="ja-JP" altLang="en-US" dirty="0"/>
              <a:t>　＜会長・地域代表（以下「会長等」。代行や担当者含む）＞</a:t>
            </a:r>
            <a:endParaRPr lang="en-US" altLang="ja-JP" dirty="0"/>
          </a:p>
          <a:p>
            <a:pPr marL="0" indent="0">
              <a:buNone/>
            </a:pPr>
            <a:r>
              <a:rPr lang="ja-JP" altLang="en-US" dirty="0"/>
              <a:t>　　△　参加者を入り口で検温する。</a:t>
            </a: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15</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8" name="タイトル 3"/>
          <p:cNvSpPr txBox="1"/>
          <p:nvPr/>
        </p:nvSpPr>
        <p:spPr>
          <a:xfrm>
            <a:off x="838200" y="365126"/>
            <a:ext cx="10515600" cy="92033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２．大会開催時の感染予防</a:t>
            </a:r>
          </a:p>
        </p:txBody>
      </p:sp>
      <p:sp>
        <p:nvSpPr>
          <p:cNvPr id="7" name="日付プレースホルダ 2">
            <a:extLst>
              <a:ext uri="{FF2B5EF4-FFF2-40B4-BE49-F238E27FC236}">
                <a16:creationId xmlns:a16="http://schemas.microsoft.com/office/drawing/2014/main" id="{6B6BBA8F-1AC5-4E06-A935-67BD33DAF6B9}"/>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lang="ja-JP" altLang="en-US" dirty="0"/>
              <a:t>２－３</a:t>
            </a:r>
            <a:r>
              <a:rPr kumimoji="1" lang="en-US" altLang="ja-JP" dirty="0"/>
              <a:t>.</a:t>
            </a:r>
            <a:r>
              <a:rPr kumimoji="1" lang="ja-JP" altLang="en-US" dirty="0"/>
              <a:t>大会開催時の感染予防策</a:t>
            </a:r>
          </a:p>
        </p:txBody>
      </p:sp>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u="sng" dirty="0"/>
              <a:t>（５）会場設営</a:t>
            </a:r>
            <a:endParaRPr lang="en-US" altLang="ja-JP" dirty="0"/>
          </a:p>
          <a:p>
            <a:pPr marL="0" indent="0">
              <a:buNone/>
            </a:pPr>
            <a:r>
              <a:rPr lang="ja-JP" altLang="en-US" dirty="0"/>
              <a:t>　＜全般＞</a:t>
            </a:r>
            <a:endParaRPr lang="en-US" altLang="ja-JP" dirty="0"/>
          </a:p>
          <a:p>
            <a:pPr marL="0" lvl="0" indent="0">
              <a:buNone/>
            </a:pPr>
            <a:r>
              <a:rPr lang="ja-JP" altLang="en-US" dirty="0"/>
              <a:t>　　◎　</a:t>
            </a:r>
            <a:r>
              <a:rPr lang="ja-JP" altLang="en-US" b="1" dirty="0">
                <a:solidFill>
                  <a:prstClr val="black"/>
                </a:solidFill>
              </a:rPr>
              <a:t> 窓やドアを開放し、換気</a:t>
            </a:r>
            <a:r>
              <a:rPr lang="ja-JP" altLang="en-US" b="1" dirty="0"/>
              <a:t>しながら設営する。</a:t>
            </a:r>
            <a:endParaRPr lang="en-US" altLang="ja-JP" b="1" dirty="0"/>
          </a:p>
          <a:p>
            <a:pPr marL="0" indent="0">
              <a:buNone/>
            </a:pPr>
            <a:r>
              <a:rPr lang="ja-JP" altLang="en-US" dirty="0"/>
              <a:t>　　◎　</a:t>
            </a:r>
            <a:r>
              <a:rPr lang="ja-JP" altLang="en-US" b="1" dirty="0"/>
              <a:t>行政機関が定める収容定員以内の人数で設営する。</a:t>
            </a:r>
            <a:endParaRPr lang="en-US" altLang="ja-JP" b="1" dirty="0"/>
          </a:p>
          <a:p>
            <a:pPr marL="0" indent="0">
              <a:buNone/>
            </a:pPr>
            <a:r>
              <a:rPr lang="ja-JP" altLang="en-US" dirty="0">
                <a:solidFill>
                  <a:prstClr val="black"/>
                </a:solidFill>
              </a:rPr>
              <a:t>　　◎　</a:t>
            </a:r>
            <a:r>
              <a:rPr lang="ja-JP" altLang="en-US" b="1" dirty="0">
                <a:solidFill>
                  <a:prstClr val="black"/>
                </a:solidFill>
              </a:rPr>
              <a:t>会話は最低限とし、大声は控える。大きな会場での指示</a:t>
            </a:r>
            <a:endParaRPr lang="en-US" altLang="ja-JP" b="1" dirty="0">
              <a:solidFill>
                <a:prstClr val="black"/>
              </a:solidFill>
            </a:endParaRPr>
          </a:p>
          <a:p>
            <a:pPr marL="0" indent="0">
              <a:buNone/>
            </a:pPr>
            <a:r>
              <a:rPr lang="ja-JP" altLang="en-US" b="1" dirty="0">
                <a:solidFill>
                  <a:prstClr val="black"/>
                </a:solidFill>
              </a:rPr>
              <a:t>　　　　はマイクを用いる。</a:t>
            </a:r>
            <a:endParaRPr lang="en-US" altLang="ja-JP" b="1" dirty="0"/>
          </a:p>
          <a:p>
            <a:pPr marL="0" indent="0">
              <a:buNone/>
            </a:pPr>
            <a:r>
              <a:rPr lang="ja-JP" altLang="en-US" dirty="0">
                <a:solidFill>
                  <a:prstClr val="black"/>
                </a:solidFill>
              </a:rPr>
              <a:t>　　</a:t>
            </a:r>
            <a:r>
              <a:rPr lang="ja-JP" altLang="en-US" dirty="0"/>
              <a:t>○　完了後は直ちに手指のアルコール消毒や手洗いをする。</a:t>
            </a:r>
            <a:endParaRPr lang="en-US" altLang="ja-JP"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16</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10AAFB8A-9F2B-490E-9240-B1838212566A}"/>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lang="ja-JP" altLang="en-US" dirty="0"/>
              <a:t>２－３</a:t>
            </a:r>
            <a:r>
              <a:rPr kumimoji="1" lang="en-US" altLang="ja-JP" dirty="0"/>
              <a:t>.</a:t>
            </a:r>
            <a:r>
              <a:rPr kumimoji="1" lang="ja-JP" altLang="en-US" dirty="0"/>
              <a:t>大会開催時の感染予防策</a:t>
            </a:r>
          </a:p>
        </p:txBody>
      </p:sp>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u="sng" dirty="0"/>
              <a:t>（５）会場設営</a:t>
            </a:r>
            <a:endParaRPr lang="en-US" altLang="ja-JP" u="sng" dirty="0"/>
          </a:p>
          <a:p>
            <a:pPr marL="0" indent="0">
              <a:buNone/>
            </a:pPr>
            <a:r>
              <a:rPr lang="ja-JP" altLang="en-US" dirty="0"/>
              <a:t>　＜解答席＞</a:t>
            </a:r>
            <a:endParaRPr lang="en-US" altLang="ja-JP" dirty="0"/>
          </a:p>
          <a:p>
            <a:pPr marL="0" indent="0">
              <a:buNone/>
            </a:pPr>
            <a:r>
              <a:rPr lang="ja-JP" altLang="en-US" dirty="0"/>
              <a:t>　　○　問読みや進行、対戦チーム、観戦者との距離を十分に</a:t>
            </a:r>
            <a:endParaRPr lang="en-US" altLang="ja-JP" dirty="0"/>
          </a:p>
          <a:p>
            <a:pPr marL="0" indent="0">
              <a:buNone/>
            </a:pPr>
            <a:r>
              <a:rPr lang="ja-JP" altLang="en-US" dirty="0"/>
              <a:t>　　　　確保する。（極力１ｍ以上、可能なら２ｍ）</a:t>
            </a:r>
          </a:p>
          <a:p>
            <a:pPr marL="0" indent="0">
              <a:buNone/>
            </a:pPr>
            <a:r>
              <a:rPr lang="ja-JP" altLang="en-US" dirty="0">
                <a:sym typeface="+mn-ea"/>
              </a:rPr>
              <a:t>　　○　同一チームメンバー間は、発声が直接お互いにかから</a:t>
            </a:r>
            <a:br>
              <a:rPr lang="ja-JP" altLang="en-US" dirty="0">
                <a:sym typeface="+mn-ea"/>
              </a:rPr>
            </a:br>
            <a:r>
              <a:rPr lang="ja-JP" altLang="en-US" dirty="0">
                <a:sym typeface="+mn-ea"/>
              </a:rPr>
              <a:t>　　　　ないよう横並びとし、可能な範囲で距離を取る</a:t>
            </a:r>
          </a:p>
          <a:p>
            <a:pPr marL="0" indent="0">
              <a:buNone/>
            </a:pPr>
            <a:r>
              <a:rPr lang="ja-JP" altLang="en-US" sz="1600" dirty="0">
                <a:sym typeface="+mn-ea"/>
              </a:rPr>
              <a:t>　　　　　　</a:t>
            </a:r>
            <a:r>
              <a:rPr lang="en-US" altLang="ja-JP" sz="1600" dirty="0">
                <a:sym typeface="+mn-ea"/>
              </a:rPr>
              <a:t>*「チームを</a:t>
            </a:r>
            <a:r>
              <a:rPr lang="ja-JP" altLang="en-US" sz="1600" dirty="0">
                <a:sym typeface="+mn-ea"/>
              </a:rPr>
              <a:t>またぐ接触</a:t>
            </a:r>
            <a:r>
              <a:rPr lang="en-US" altLang="ja-JP" sz="1600" dirty="0">
                <a:sym typeface="+mn-ea"/>
              </a:rPr>
              <a:t>」は大規模クラスターにつながる</a:t>
            </a:r>
            <a:r>
              <a:rPr lang="ja-JP" altLang="en-US" sz="1600" dirty="0">
                <a:sym typeface="+mn-ea"/>
              </a:rPr>
              <a:t>ため、より優先して避けるルールとする。</a:t>
            </a:r>
          </a:p>
          <a:p>
            <a:pPr marL="0" indent="0">
              <a:buNone/>
            </a:pPr>
            <a:r>
              <a:rPr lang="ja-JP" altLang="en-US" dirty="0"/>
              <a:t>　　○</a:t>
            </a:r>
            <a:r>
              <a:rPr lang="ja-JP" altLang="en-US" b="1" dirty="0"/>
              <a:t>　</a:t>
            </a:r>
            <a:r>
              <a:rPr lang="ja-JP" altLang="en-US" dirty="0"/>
              <a:t>席配置は行政機関が定めた手法（四方を空ける等）を</a:t>
            </a:r>
            <a:endParaRPr lang="en-US" altLang="ja-JP" dirty="0"/>
          </a:p>
          <a:p>
            <a:pPr marL="0" indent="0">
              <a:buNone/>
            </a:pPr>
            <a:r>
              <a:rPr lang="ja-JP" altLang="en-US" dirty="0"/>
              <a:t>　　　　参考にする。</a:t>
            </a:r>
            <a:endParaRPr lang="en-US" altLang="ja-JP" strike="sngStrike" dirty="0">
              <a:solidFill>
                <a:srgbClr val="FF0000"/>
              </a:solidFill>
            </a:endParaRP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17</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78696DA3-4FD4-432F-8CC7-A0149BFC0E24}"/>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lang="ja-JP" altLang="en-US" dirty="0"/>
              <a:t>２－３</a:t>
            </a:r>
            <a:r>
              <a:rPr kumimoji="1" lang="en-US" altLang="ja-JP" dirty="0"/>
              <a:t>.</a:t>
            </a:r>
            <a:r>
              <a:rPr kumimoji="1" lang="ja-JP" altLang="en-US" dirty="0"/>
              <a:t>大会開催時の感染予防策</a:t>
            </a:r>
          </a:p>
        </p:txBody>
      </p:sp>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u="sng" dirty="0"/>
              <a:t>（５）会場設営</a:t>
            </a:r>
            <a:endParaRPr lang="en-US" altLang="ja-JP" u="sng" dirty="0"/>
          </a:p>
          <a:p>
            <a:pPr marL="0" indent="0">
              <a:buNone/>
            </a:pPr>
            <a:r>
              <a:rPr lang="ja-JP" altLang="en-US" dirty="0"/>
              <a:t>＜問読み・進行席＞</a:t>
            </a:r>
            <a:endParaRPr lang="en-US" altLang="ja-JP" dirty="0"/>
          </a:p>
          <a:p>
            <a:pPr marL="0" indent="0">
              <a:buNone/>
            </a:pPr>
            <a:r>
              <a:rPr lang="ja-JP" altLang="en-US" dirty="0"/>
              <a:t>　　○　マイクの設置</a:t>
            </a:r>
            <a:endParaRPr lang="en-US" altLang="ja-JP" dirty="0"/>
          </a:p>
          <a:p>
            <a:pPr marL="0" indent="0">
              <a:buNone/>
            </a:pPr>
            <a:r>
              <a:rPr lang="ja-JP" altLang="en-US" dirty="0"/>
              <a:t>　　△　衝立の設置</a:t>
            </a:r>
            <a:endParaRPr lang="en-US" altLang="ja-JP" dirty="0"/>
          </a:p>
          <a:p>
            <a:pPr marL="0" indent="0">
              <a:buNone/>
            </a:pPr>
            <a:r>
              <a:rPr lang="ja-JP" altLang="en-US" dirty="0"/>
              <a:t>　　△　問読みの事前録音</a:t>
            </a:r>
            <a:endParaRPr lang="en-US" altLang="ja-JP" dirty="0"/>
          </a:p>
          <a:p>
            <a:pPr marL="0" indent="0">
              <a:buNone/>
            </a:pPr>
            <a:r>
              <a:rPr lang="ja-JP" altLang="en-US" dirty="0"/>
              <a:t>　　　</a:t>
            </a:r>
            <a:r>
              <a:rPr lang="en-US" altLang="ja-JP" sz="1600" dirty="0"/>
              <a:t>※</a:t>
            </a:r>
            <a:r>
              <a:rPr lang="ja-JP" altLang="en-US" sz="1600" dirty="0"/>
              <a:t>　問読みに関する感染予防策においては、早押しクイズに関する戦術（口の動きを読む等）や音響</a:t>
            </a:r>
            <a:endParaRPr lang="en-US" altLang="ja-JP" sz="1600" dirty="0"/>
          </a:p>
          <a:p>
            <a:pPr marL="0" indent="0">
              <a:buNone/>
            </a:pPr>
            <a:r>
              <a:rPr lang="ja-JP" altLang="en-US" sz="1600" dirty="0"/>
              <a:t>　　　　　　　の条件が出来るだけ等しくなるよう留意する。</a:t>
            </a:r>
            <a:endParaRPr lang="en-US" altLang="ja-JP" sz="1600" dirty="0">
              <a:solidFill>
                <a:prstClr val="black"/>
              </a:solidFill>
            </a:endParaRPr>
          </a:p>
          <a:p>
            <a:pPr marL="0" lvl="0" indent="0">
              <a:buNone/>
            </a:pPr>
            <a:r>
              <a:rPr lang="ja-JP" altLang="en-US" dirty="0">
                <a:solidFill>
                  <a:prstClr val="black"/>
                </a:solidFill>
              </a:rPr>
              <a:t>　＜観客席（ホール以外は不設置）＞</a:t>
            </a:r>
            <a:endParaRPr lang="en-US" altLang="ja-JP" dirty="0">
              <a:solidFill>
                <a:prstClr val="black"/>
              </a:solidFill>
            </a:endParaRPr>
          </a:p>
          <a:p>
            <a:pPr marL="0" lvl="0" indent="0">
              <a:buNone/>
            </a:pPr>
            <a:r>
              <a:rPr lang="ja-JP" altLang="en-US" dirty="0">
                <a:solidFill>
                  <a:prstClr val="black"/>
                </a:solidFill>
              </a:rPr>
              <a:t>　</a:t>
            </a:r>
            <a:r>
              <a:rPr lang="ja-JP" altLang="en-US" dirty="0"/>
              <a:t>　○　席配置は行政機関が定めた手法（四方を空ける等）を</a:t>
            </a:r>
          </a:p>
          <a:p>
            <a:pPr marL="0" lvl="0" indent="0">
              <a:buNone/>
            </a:pPr>
            <a:r>
              <a:rPr lang="ja-JP" altLang="en-US" dirty="0"/>
              <a:t>　　　　参考にする。</a:t>
            </a:r>
          </a:p>
          <a:p>
            <a:pPr marL="0" indent="0">
              <a:buNone/>
            </a:pPr>
            <a:endParaRPr lang="en-US" altLang="ja-JP" b="1" dirty="0"/>
          </a:p>
          <a:p>
            <a:pPr marL="0" indent="0">
              <a:buNone/>
            </a:pPr>
            <a:endParaRPr lang="en-US" altLang="ja-JP"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18</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879D0DEF-3732-4F03-AF8A-280EAD00ED81}"/>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lang="ja-JP" altLang="en-US" dirty="0"/>
              <a:t>２－３</a:t>
            </a:r>
            <a:r>
              <a:rPr kumimoji="1" lang="en-US" altLang="ja-JP" dirty="0"/>
              <a:t>.</a:t>
            </a:r>
            <a:r>
              <a:rPr kumimoji="1" lang="ja-JP" altLang="en-US" dirty="0"/>
              <a:t>大会開催時の感染予防策</a:t>
            </a:r>
          </a:p>
        </p:txBody>
      </p:sp>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u="sng" dirty="0"/>
              <a:t>（６）クイズ実施</a:t>
            </a:r>
            <a:endParaRPr lang="en-US" altLang="ja-JP" u="sng" dirty="0"/>
          </a:p>
          <a:p>
            <a:pPr marL="0" lvl="0" indent="0">
              <a:buNone/>
            </a:pPr>
            <a:r>
              <a:rPr lang="ja-JP" altLang="en-US" dirty="0">
                <a:solidFill>
                  <a:prstClr val="black"/>
                </a:solidFill>
              </a:rPr>
              <a:t>　　</a:t>
            </a:r>
            <a:r>
              <a:rPr lang="ja-JP" altLang="en-US" dirty="0"/>
              <a:t>○　発声は最低限とする。大声は控える。</a:t>
            </a:r>
            <a:endParaRPr lang="en-US" altLang="ja-JP" dirty="0"/>
          </a:p>
          <a:p>
            <a:pPr marL="0" lvl="0" indent="0">
              <a:buNone/>
            </a:pPr>
            <a:r>
              <a:rPr lang="ja-JP" altLang="en-US" dirty="0"/>
              <a:t>　＜参加者＞</a:t>
            </a:r>
            <a:endParaRPr lang="en-US" altLang="ja-JP" dirty="0"/>
          </a:p>
          <a:p>
            <a:pPr marL="0" lvl="0" indent="0">
              <a:buNone/>
            </a:pPr>
            <a:r>
              <a:rPr lang="ja-JP" altLang="en-US" dirty="0"/>
              <a:t>　　○　入室直前に石鹸による手洗い、</a:t>
            </a:r>
            <a:br>
              <a:rPr lang="ja-JP" altLang="en-US" dirty="0"/>
            </a:br>
            <a:r>
              <a:rPr lang="ja-JP" altLang="en-US" dirty="0"/>
              <a:t>　　　　もしくは入室直後に手指のアルコール消毒を行う。</a:t>
            </a:r>
          </a:p>
          <a:p>
            <a:pPr marL="0" lvl="0" indent="0">
              <a:buNone/>
            </a:pPr>
            <a:r>
              <a:rPr lang="ja-JP" altLang="en-US" dirty="0"/>
              <a:t>　　○　早押しボタンをアルコール等で消毒する。</a:t>
            </a:r>
            <a:br>
              <a:rPr lang="ja-JP" altLang="en-US" dirty="0"/>
            </a:br>
            <a:r>
              <a:rPr lang="ja-JP" altLang="en-US" dirty="0"/>
              <a:t>　　（同一ボタンを連続して使用する場合は不要）</a:t>
            </a:r>
          </a:p>
          <a:p>
            <a:pPr marL="0" lvl="0" indent="0">
              <a:buNone/>
            </a:pPr>
            <a:r>
              <a:rPr lang="ja-JP" altLang="en-US" dirty="0">
                <a:sym typeface="+mn-ea"/>
              </a:rPr>
              <a:t>　　○</a:t>
            </a:r>
            <a:r>
              <a:rPr lang="ja-JP" altLang="en-US" dirty="0"/>
              <a:t>　使用後のアルコールティッシュ等はビニール袋にしまう。</a:t>
            </a:r>
            <a:endParaRPr lang="en-US" altLang="ja-JP"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19</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40D61909-F011-47C3-97D9-F936E7C6A41E}"/>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B7FB652-9172-4C74-B82B-B62BF5D118BE}" type="slidenum">
              <a:rPr kumimoji="1" lang="ja-JP" altLang="en-US" smtClean="0"/>
              <a:t>2</a:t>
            </a:fld>
            <a:endParaRPr kumimoji="1" lang="ja-JP" altLang="en-US"/>
          </a:p>
        </p:txBody>
      </p:sp>
      <p:sp>
        <p:nvSpPr>
          <p:cNvPr id="6" name="タイトル 3"/>
          <p:cNvSpPr>
            <a:spLocks noGrp="1"/>
          </p:cNvSpPr>
          <p:nvPr>
            <p:ph type="title"/>
          </p:nvPr>
        </p:nvSpPr>
        <p:spPr>
          <a:xfrm>
            <a:off x="838200" y="169252"/>
            <a:ext cx="10515600" cy="920336"/>
          </a:xfrm>
        </p:spPr>
        <p:txBody>
          <a:bodyPr/>
          <a:lstStyle/>
          <a:p>
            <a:r>
              <a:rPr lang="ja-JP" altLang="en-US" dirty="0"/>
              <a:t>本マニュアル策定にあたって</a:t>
            </a:r>
            <a:endParaRPr kumimoji="1" lang="ja-JP" altLang="en-US" dirty="0"/>
          </a:p>
        </p:txBody>
      </p:sp>
      <p:sp>
        <p:nvSpPr>
          <p:cNvPr id="7" name="コンテンツ プレースホルダー 4"/>
          <p:cNvSpPr>
            <a:spLocks noGrp="1"/>
          </p:cNvSpPr>
          <p:nvPr>
            <p:ph idx="1"/>
          </p:nvPr>
        </p:nvSpPr>
        <p:spPr>
          <a:xfrm>
            <a:off x="838200" y="1089588"/>
            <a:ext cx="10515600" cy="5070889"/>
          </a:xfrm>
        </p:spPr>
        <p:txBody>
          <a:bodyPr>
            <a:noAutofit/>
          </a:bodyPr>
          <a:lstStyle/>
          <a:p>
            <a:pPr marL="0" indent="0">
              <a:buNone/>
            </a:pPr>
            <a:r>
              <a:rPr lang="ja-JP" altLang="en-US" sz="1800" dirty="0"/>
              <a:t>　</a:t>
            </a:r>
            <a:r>
              <a:rPr lang="en-US" altLang="ja-JP" sz="1800" dirty="0"/>
              <a:t>2020</a:t>
            </a:r>
            <a:r>
              <a:rPr lang="ja-JP" altLang="en-US" sz="1800" dirty="0"/>
              <a:t>年初頭に始まった新型コロナウイルス（</a:t>
            </a:r>
            <a:r>
              <a:rPr lang="en-US" altLang="ja-JP" sz="1800" dirty="0"/>
              <a:t>COVID-19</a:t>
            </a:r>
            <a:r>
              <a:rPr lang="ja-JP" altLang="en-US" sz="1800" dirty="0"/>
              <a:t>）の世界的パンデミックは、我々の生活様式に大きな影響を与えています。感染拡大が落ち着く時期こそあれ、</a:t>
            </a:r>
            <a:r>
              <a:rPr lang="ja-JP" altLang="en-US" sz="1800" dirty="0">
                <a:sym typeface="+mn-ea"/>
              </a:rPr>
              <a:t>ウイルスは即座に消滅するようなものではなく、今後社会として長く付きあっていく前提で対策を実施していく必要があると考えます。</a:t>
            </a:r>
          </a:p>
          <a:p>
            <a:pPr marL="0" indent="0">
              <a:buNone/>
            </a:pPr>
            <a:r>
              <a:rPr lang="ja-JP" altLang="en-US" sz="1800" dirty="0"/>
              <a:t>　AQLは「社会にも認められる大会」を目指すことを掲げており、公的機関から要請がある限り感染拡大を防ぐ責務があると考えています。</a:t>
            </a:r>
          </a:p>
          <a:p>
            <a:pPr marL="0" indent="0">
              <a:buNone/>
            </a:pPr>
            <a:r>
              <a:rPr kumimoji="1" lang="ja-JP" altLang="en-US" sz="1800" dirty="0"/>
              <a:t>　クイズ大会は通常通りに開催すればいわゆる「</a:t>
            </a:r>
            <a:r>
              <a:rPr kumimoji="1" lang="en-US" altLang="ja-JP" sz="1800" dirty="0"/>
              <a:t>3</a:t>
            </a:r>
            <a:r>
              <a:rPr lang="ja-JP" altLang="en-US" sz="1800" dirty="0"/>
              <a:t>密」「接触感染」を避けられません。その中で、感染リスクを避けながら開催できるよう、</a:t>
            </a:r>
            <a:r>
              <a:rPr lang="en-US" altLang="ja-JP" sz="1800" dirty="0"/>
              <a:t>AQL</a:t>
            </a:r>
            <a:r>
              <a:rPr lang="ja-JP" altLang="en-US" sz="1800" dirty="0"/>
              <a:t>執行部で議論し、その結果を踏まえ作成したのが本マニュアルとなります。</a:t>
            </a:r>
          </a:p>
          <a:p>
            <a:pPr marL="0" indent="0">
              <a:buNone/>
            </a:pPr>
            <a:r>
              <a:rPr lang="ja-JP" altLang="en-US" sz="1800" dirty="0"/>
              <a:t>　クイズ大会の場で「クラスター感染」を起こさないよう、皆さんの協力が必要です。宜しくお願い致します。</a:t>
            </a:r>
          </a:p>
          <a:p>
            <a:pPr marL="0" indent="0" algn="r">
              <a:buNone/>
            </a:pPr>
            <a:r>
              <a:rPr lang="en-US" altLang="ja-JP" sz="1800" dirty="0"/>
              <a:t>2020</a:t>
            </a:r>
            <a:r>
              <a:rPr lang="ja-JP" altLang="en-US" sz="1800" dirty="0"/>
              <a:t>年</a:t>
            </a:r>
            <a:r>
              <a:rPr lang="en-US" altLang="ja-JP" sz="1800" dirty="0"/>
              <a:t>7</a:t>
            </a:r>
            <a:r>
              <a:rPr lang="ja-JP" altLang="en-US" sz="1800" dirty="0"/>
              <a:t>月</a:t>
            </a:r>
            <a:r>
              <a:rPr lang="en-US" altLang="ja-JP" sz="1800" dirty="0"/>
              <a:t>4</a:t>
            </a:r>
            <a:r>
              <a:rPr lang="ja-JP" altLang="en-US" sz="1800" dirty="0"/>
              <a:t>日　</a:t>
            </a:r>
            <a:r>
              <a:rPr lang="en-US" altLang="ja-JP" sz="1800" dirty="0"/>
              <a:t>AQL</a:t>
            </a:r>
            <a:r>
              <a:rPr lang="ja-JP" altLang="en-US" sz="1800" dirty="0"/>
              <a:t>会長　市川尚志</a:t>
            </a:r>
          </a:p>
          <a:p>
            <a:pPr marL="0" indent="0">
              <a:buNone/>
            </a:pPr>
            <a:r>
              <a:rPr kumimoji="1" lang="ja-JP" altLang="en-US" sz="1800" dirty="0"/>
              <a:t>「</a:t>
            </a:r>
            <a:r>
              <a:rPr kumimoji="1" lang="en-US" altLang="ja-JP" sz="1800" dirty="0"/>
              <a:t>2021</a:t>
            </a:r>
            <a:r>
              <a:rPr kumimoji="1" lang="ja-JP" altLang="en-US" sz="1800" dirty="0"/>
              <a:t>年度マニュアル改定について」</a:t>
            </a:r>
          </a:p>
          <a:p>
            <a:pPr marL="0" indent="0">
              <a:buNone/>
            </a:pPr>
            <a:r>
              <a:rPr kumimoji="1" lang="en-US" altLang="ja-JP" sz="1800" dirty="0"/>
              <a:t>2021</a:t>
            </a:r>
            <a:r>
              <a:rPr kumimoji="1" lang="ja-JP" altLang="en-US" sz="1800" dirty="0"/>
              <a:t>年度の</a:t>
            </a:r>
            <a:r>
              <a:rPr kumimoji="1" lang="en-US" altLang="ja-JP" sz="1800" dirty="0"/>
              <a:t>AQL</a:t>
            </a:r>
            <a:r>
              <a:rPr kumimoji="1" lang="ja-JP" altLang="en-US" sz="1800" dirty="0"/>
              <a:t>を迎えるにあたり、</a:t>
            </a:r>
            <a:r>
              <a:rPr kumimoji="1" lang="en-US" altLang="ja-JP" sz="1800" dirty="0"/>
              <a:t>6</a:t>
            </a:r>
            <a:r>
              <a:rPr kumimoji="1" lang="ja-JP" altLang="en-US" sz="1800" dirty="0"/>
              <a:t>月の</a:t>
            </a:r>
            <a:r>
              <a:rPr kumimoji="1" lang="en-US" altLang="ja-JP" sz="1800" dirty="0"/>
              <a:t>AQL</a:t>
            </a:r>
            <a:r>
              <a:rPr kumimoji="1" lang="ja-JP" altLang="en-US" sz="1800" dirty="0"/>
              <a:t>総会での議論を受ける形で、新型コロナ対策マニュアルを改定いたしました。これまで記述されていなかった点（黙食の推奨など）を追加すると共に、現状を踏まえ感染対策が過剰と思われる部分についての見直も行っています。本マニュアルが「形式的」なものにならず、「実際的な」ものになるべき、との考えからです。リアル大会開催の際はここの記述内容をしっかり履行していきましょう。</a:t>
            </a:r>
          </a:p>
          <a:p>
            <a:pPr marL="0" indent="0" algn="r">
              <a:buNone/>
            </a:pPr>
            <a:r>
              <a:rPr kumimoji="1" lang="en-US" altLang="ja-JP" sz="1800" dirty="0"/>
              <a:t>2021</a:t>
            </a:r>
            <a:r>
              <a:rPr kumimoji="1" lang="ja-JP" altLang="en-US" sz="1800" dirty="0"/>
              <a:t>年</a:t>
            </a:r>
            <a:r>
              <a:rPr kumimoji="1" lang="en-US" altLang="ja-JP" sz="1800" dirty="0"/>
              <a:t>7</a:t>
            </a:r>
            <a:r>
              <a:rPr kumimoji="1" lang="ja-JP" altLang="en-US" sz="1800" dirty="0"/>
              <a:t>月</a:t>
            </a:r>
            <a:r>
              <a:rPr kumimoji="1" lang="en-US" altLang="ja-JP" sz="1800" dirty="0"/>
              <a:t>20</a:t>
            </a:r>
            <a:r>
              <a:rPr kumimoji="1" lang="ja-JP" altLang="en-US" sz="1800" dirty="0"/>
              <a:t>日　</a:t>
            </a:r>
            <a:r>
              <a:rPr kumimoji="1" lang="en-US" altLang="ja-JP" sz="1800" dirty="0"/>
              <a:t>AQL</a:t>
            </a:r>
            <a:r>
              <a:rPr kumimoji="1" lang="ja-JP" altLang="en-US" sz="1800" dirty="0"/>
              <a:t>会長　市川尚志</a:t>
            </a:r>
          </a:p>
        </p:txBody>
      </p:sp>
      <p:sp>
        <p:nvSpPr>
          <p:cNvPr id="2" name="フッタープレースホルダ 1"/>
          <p:cNvSpPr>
            <a:spLocks noGrp="1"/>
          </p:cNvSpPr>
          <p:nvPr>
            <p:ph type="ftr" sz="quarter" idx="11"/>
          </p:nvPr>
        </p:nvSpPr>
        <p:spPr/>
        <p:txBody>
          <a:bodyPr/>
          <a:lstStyle/>
          <a:p>
            <a:r>
              <a:rPr kumimoji="1" lang="en-US" altLang="ja-JP"/>
              <a:t>AQL/全日本クイズリーグ実行委員会</a:t>
            </a:r>
          </a:p>
        </p:txBody>
      </p:sp>
      <p:sp>
        <p:nvSpPr>
          <p:cNvPr id="3" name="日付プレースホルダ 2"/>
          <p:cNvSpPr>
            <a:spLocks noGrp="1"/>
          </p:cNvSpPr>
          <p:nvPr>
            <p:ph type="dt" sz="half" idx="10"/>
          </p:nvPr>
        </p:nvSpPr>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lang="ja-JP" altLang="en-US" dirty="0"/>
              <a:t>２－３</a:t>
            </a:r>
            <a:r>
              <a:rPr kumimoji="1" lang="en-US" altLang="ja-JP" dirty="0"/>
              <a:t>.</a:t>
            </a:r>
            <a:r>
              <a:rPr kumimoji="1" lang="ja-JP" altLang="en-US" dirty="0"/>
              <a:t>大会開催時の感染予防策</a:t>
            </a:r>
          </a:p>
        </p:txBody>
      </p:sp>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u="sng" dirty="0"/>
              <a:t>（６）クイズ実施</a:t>
            </a:r>
            <a:endParaRPr lang="en-US" altLang="ja-JP" u="sng" dirty="0"/>
          </a:p>
          <a:p>
            <a:pPr marL="0" lvl="0" indent="0">
              <a:buNone/>
            </a:pPr>
            <a:r>
              <a:rPr lang="ja-JP" altLang="en-US" dirty="0">
                <a:solidFill>
                  <a:prstClr val="black"/>
                </a:solidFill>
              </a:rPr>
              <a:t>　　＜</a:t>
            </a:r>
            <a:r>
              <a:rPr lang="ja-JP" altLang="en-US" dirty="0"/>
              <a:t>問読み・進行</a:t>
            </a:r>
            <a:r>
              <a:rPr lang="ja-JP" altLang="en-US" dirty="0">
                <a:solidFill>
                  <a:prstClr val="black"/>
                </a:solidFill>
              </a:rPr>
              <a:t>＞</a:t>
            </a:r>
            <a:endParaRPr lang="en-US" altLang="ja-JP" dirty="0">
              <a:solidFill>
                <a:prstClr val="black"/>
              </a:solidFill>
            </a:endParaRPr>
          </a:p>
          <a:p>
            <a:pPr marL="0" lvl="0" indent="0">
              <a:buNone/>
            </a:pPr>
            <a:r>
              <a:rPr lang="ja-JP" altLang="en-US" dirty="0">
                <a:solidFill>
                  <a:prstClr val="black"/>
                </a:solidFill>
              </a:rPr>
              <a:t>　</a:t>
            </a:r>
            <a:r>
              <a:rPr lang="ja-JP" altLang="en-US" dirty="0"/>
              <a:t>　○　早押し機の操作ボタンやホワイトボードマーカー、</a:t>
            </a:r>
            <a:endParaRPr lang="en-US" altLang="ja-JP" dirty="0"/>
          </a:p>
          <a:p>
            <a:pPr marL="0" lvl="0" indent="0">
              <a:buNone/>
            </a:pPr>
            <a:r>
              <a:rPr lang="ja-JP" altLang="en-US" dirty="0"/>
              <a:t>　　　　イレーサーをアルコール消毒する。</a:t>
            </a:r>
            <a:endParaRPr lang="en-US" altLang="ja-JP" dirty="0"/>
          </a:p>
          <a:p>
            <a:pPr marL="0" lvl="0" indent="0">
              <a:buNone/>
            </a:pPr>
            <a:r>
              <a:rPr lang="ja-JP" altLang="en-US" dirty="0"/>
              <a:t>　　○　参加者が入室直前に石鹸による手洗い、もしくは</a:t>
            </a:r>
            <a:br>
              <a:rPr lang="ja-JP" altLang="en-US" dirty="0"/>
            </a:br>
            <a:r>
              <a:rPr lang="ja-JP" altLang="en-US" dirty="0"/>
              <a:t>　　　　入室直後に手指及び早押しボタンをアルコール消毒した</a:t>
            </a:r>
            <a:br>
              <a:rPr lang="ja-JP" altLang="en-US" dirty="0"/>
            </a:br>
            <a:r>
              <a:rPr lang="ja-JP" altLang="en-US" dirty="0"/>
              <a:t>　　　　ことを確認する。</a:t>
            </a:r>
          </a:p>
          <a:p>
            <a:pPr marL="0" lvl="0" indent="0">
              <a:buNone/>
            </a:pPr>
            <a:r>
              <a:rPr lang="ja-JP" altLang="en-US" dirty="0"/>
              <a:t>　　〇　 窓やドアを開放して換気する。（熱中症にも留意）</a:t>
            </a:r>
            <a:endParaRPr lang="en-US" altLang="ja-JP" dirty="0"/>
          </a:p>
          <a:p>
            <a:pPr marL="0" lvl="0" indent="0">
              <a:buNone/>
            </a:pPr>
            <a:r>
              <a:rPr lang="ja-JP" altLang="en-US" b="1" dirty="0">
                <a:solidFill>
                  <a:prstClr val="black"/>
                </a:solidFill>
              </a:rPr>
              <a:t>　　</a:t>
            </a:r>
            <a:r>
              <a:rPr lang="ja-JP" altLang="en-US" dirty="0">
                <a:solidFill>
                  <a:prstClr val="black"/>
                </a:solidFill>
              </a:rPr>
              <a:t>　　</a:t>
            </a:r>
            <a:r>
              <a:rPr lang="en-US" altLang="ja-JP" sz="2400" dirty="0">
                <a:solidFill>
                  <a:prstClr val="black"/>
                </a:solidFill>
              </a:rPr>
              <a:t>※</a:t>
            </a:r>
            <a:r>
              <a:rPr lang="ja-JP" altLang="en-US" sz="2400" dirty="0">
                <a:solidFill>
                  <a:prstClr val="black"/>
                </a:solidFill>
              </a:rPr>
              <a:t>換気機能付き空調の場合は、稼働していることを確認</a:t>
            </a:r>
            <a:endParaRPr lang="ja-JP" altLang="en-US" dirty="0">
              <a:solidFill>
                <a:prstClr val="black"/>
              </a:solidFill>
            </a:endParaRPr>
          </a:p>
          <a:p>
            <a:pPr marL="0" indent="0">
              <a:buNone/>
            </a:pPr>
            <a:r>
              <a:rPr lang="ja-JP" altLang="en-US" dirty="0"/>
              <a:t>　</a:t>
            </a:r>
            <a:endParaRPr lang="en-US" altLang="ja-JP"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20</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9ABA551D-9524-4B22-A0F3-C14B2D34675E}"/>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lang="ja-JP" altLang="en-US" dirty="0"/>
              <a:t>２－３</a:t>
            </a:r>
            <a:r>
              <a:rPr kumimoji="1" lang="en-US" altLang="ja-JP" dirty="0"/>
              <a:t>.</a:t>
            </a:r>
            <a:r>
              <a:rPr kumimoji="1" lang="ja-JP" altLang="en-US" dirty="0"/>
              <a:t>大会開催時の感染予防策</a:t>
            </a:r>
          </a:p>
        </p:txBody>
      </p:sp>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u="sng" dirty="0"/>
              <a:t>（７）休憩中</a:t>
            </a:r>
            <a:endParaRPr lang="en-US" altLang="ja-JP" dirty="0">
              <a:solidFill>
                <a:prstClr val="black"/>
              </a:solidFill>
            </a:endParaRPr>
          </a:p>
          <a:p>
            <a:pPr marL="0" lvl="0" indent="0">
              <a:buNone/>
            </a:pPr>
            <a:r>
              <a:rPr lang="ja-JP" altLang="en-US" dirty="0">
                <a:solidFill>
                  <a:prstClr val="black"/>
                </a:solidFill>
              </a:rPr>
              <a:t>　　◎　</a:t>
            </a:r>
            <a:r>
              <a:rPr lang="ja-JP" altLang="en-US" b="1" dirty="0">
                <a:solidFill>
                  <a:prstClr val="black"/>
                </a:solidFill>
              </a:rPr>
              <a:t>廊下での「３つの密」を避けるため、部屋の移動はス</a:t>
            </a:r>
            <a:endParaRPr lang="en-US" altLang="ja-JP" b="1" dirty="0">
              <a:solidFill>
                <a:prstClr val="black"/>
              </a:solidFill>
            </a:endParaRPr>
          </a:p>
          <a:p>
            <a:pPr marL="0" lvl="0" indent="0">
              <a:buNone/>
            </a:pPr>
            <a:r>
              <a:rPr lang="ja-JP" altLang="en-US" b="1" dirty="0">
                <a:solidFill>
                  <a:prstClr val="black"/>
                </a:solidFill>
              </a:rPr>
              <a:t>　　　　タッフの合図で全員同時・迅速に行う。</a:t>
            </a:r>
            <a:br>
              <a:rPr lang="ja-JP" altLang="en-US" b="1" dirty="0">
                <a:solidFill>
                  <a:prstClr val="black"/>
                </a:solidFill>
              </a:rPr>
            </a:br>
            <a:r>
              <a:rPr lang="ja-JP" altLang="en-US" b="1" dirty="0">
                <a:solidFill>
                  <a:prstClr val="black"/>
                </a:solidFill>
              </a:rPr>
              <a:t>　　</a:t>
            </a:r>
            <a:r>
              <a:rPr lang="ja-JP" altLang="en-US" dirty="0">
                <a:solidFill>
                  <a:prstClr val="black"/>
                </a:solidFill>
                <a:sym typeface="+mn-ea"/>
              </a:rPr>
              <a:t>◎　</a:t>
            </a:r>
            <a:r>
              <a:rPr lang="ja-JP" altLang="en-US" b="1" dirty="0">
                <a:solidFill>
                  <a:prstClr val="black"/>
                </a:solidFill>
              </a:rPr>
              <a:t>試合間は直ちに窓やドアを開放して換気する。</a:t>
            </a:r>
          </a:p>
          <a:p>
            <a:pPr marL="0" lvl="0" indent="0">
              <a:buNone/>
            </a:pPr>
            <a:r>
              <a:rPr lang="ja-JP" altLang="en-US" dirty="0">
                <a:solidFill>
                  <a:prstClr val="black"/>
                </a:solidFill>
              </a:rPr>
              <a:t>　　◎　</a:t>
            </a:r>
            <a:r>
              <a:rPr lang="ja-JP" altLang="en-US" b="1" dirty="0">
                <a:solidFill>
                  <a:prstClr val="black"/>
                </a:solidFill>
              </a:rPr>
              <a:t>会話は最低限とし、大声は控える。</a:t>
            </a:r>
            <a:endParaRPr lang="en-US" altLang="ja-JP" b="1" dirty="0">
              <a:solidFill>
                <a:prstClr val="black"/>
              </a:solidFill>
            </a:endParaRPr>
          </a:p>
          <a:p>
            <a:pPr marL="0" lvl="0" indent="0">
              <a:buNone/>
            </a:pPr>
            <a:r>
              <a:rPr lang="ja-JP" altLang="en-US" b="1" dirty="0">
                <a:solidFill>
                  <a:prstClr val="black"/>
                </a:solidFill>
              </a:rPr>
              <a:t>　　◎　飲食や喫煙などは黙って短時間で。他者との距離確保を</a:t>
            </a:r>
            <a:endParaRPr lang="en-US" altLang="ja-JP" b="1" dirty="0">
              <a:solidFill>
                <a:prstClr val="black"/>
              </a:solidFill>
            </a:endParaRPr>
          </a:p>
          <a:p>
            <a:pPr marL="0" lvl="0" indent="0">
              <a:buNone/>
            </a:pPr>
            <a:r>
              <a:rPr lang="ja-JP" altLang="en-US" b="1" dirty="0">
                <a:solidFill>
                  <a:prstClr val="black"/>
                </a:solidFill>
              </a:rPr>
              <a:t>　　　　意識。</a:t>
            </a:r>
            <a:endParaRPr lang="en-US" altLang="ja-JP" b="1" dirty="0">
              <a:solidFill>
                <a:prstClr val="black"/>
              </a:solidFill>
            </a:endParaRPr>
          </a:p>
          <a:p>
            <a:pPr marL="0" lvl="0" indent="0">
              <a:buNone/>
            </a:pPr>
            <a:r>
              <a:rPr lang="ja-JP" altLang="en-US" b="1" dirty="0">
                <a:solidFill>
                  <a:prstClr val="black"/>
                </a:solidFill>
              </a:rPr>
              <a:t>　　</a:t>
            </a:r>
            <a:r>
              <a:rPr lang="ja-JP" altLang="en-US" dirty="0"/>
              <a:t>○　飲食は個人で、マスクを外す時間を極力短く。</a:t>
            </a:r>
            <a:endParaRPr lang="en-US" altLang="ja-JP" dirty="0"/>
          </a:p>
          <a:p>
            <a:pPr marL="0" lvl="0" indent="0">
              <a:buNone/>
            </a:pPr>
            <a:r>
              <a:rPr lang="ja-JP" altLang="en-US" dirty="0">
                <a:solidFill>
                  <a:prstClr val="black"/>
                </a:solidFill>
              </a:rPr>
              <a:t>　　○　次の試合まで時間があるときは手洗いをする。</a:t>
            </a:r>
            <a:endParaRPr lang="en-US" altLang="ja-JP" b="1" dirty="0">
              <a:solidFill>
                <a:prstClr val="black"/>
              </a:solidFill>
            </a:endParaRP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21</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02583483-8A41-48E0-8065-50A27BFC3652}"/>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extLst>
      <p:ext uri="{BB962C8B-B14F-4D97-AF65-F5344CB8AC3E}">
        <p14:creationId xmlns:p14="http://schemas.microsoft.com/office/powerpoint/2010/main" val="3285809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lang="ja-JP" altLang="en-US" dirty="0"/>
              <a:t>２－３</a:t>
            </a:r>
            <a:r>
              <a:rPr kumimoji="1" lang="en-US" altLang="ja-JP" dirty="0"/>
              <a:t>.</a:t>
            </a:r>
            <a:r>
              <a:rPr kumimoji="1" lang="ja-JP" altLang="en-US" dirty="0"/>
              <a:t>大会開催時の感染予防策</a:t>
            </a:r>
          </a:p>
        </p:txBody>
      </p:sp>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sz="2400" u="sng" dirty="0"/>
              <a:t>（８）クイズ後</a:t>
            </a:r>
            <a:endParaRPr lang="en-US" altLang="ja-JP" sz="2400" dirty="0">
              <a:solidFill>
                <a:prstClr val="black"/>
              </a:solidFill>
            </a:endParaRPr>
          </a:p>
          <a:p>
            <a:pPr marL="0" lvl="0" indent="0">
              <a:buNone/>
            </a:pPr>
            <a:r>
              <a:rPr lang="ja-JP" altLang="en-US" sz="2400" dirty="0">
                <a:solidFill>
                  <a:prstClr val="black"/>
                </a:solidFill>
              </a:rPr>
              <a:t>　　◎　</a:t>
            </a:r>
            <a:r>
              <a:rPr lang="ja-JP" altLang="en-US" sz="2400" b="1" dirty="0">
                <a:solidFill>
                  <a:prstClr val="black"/>
                </a:solidFill>
              </a:rPr>
              <a:t>廊下での「３つの密」を避けるため、部屋の移動はス</a:t>
            </a:r>
            <a:endParaRPr lang="en-US" altLang="ja-JP" sz="2400" b="1" dirty="0">
              <a:solidFill>
                <a:prstClr val="black"/>
              </a:solidFill>
            </a:endParaRPr>
          </a:p>
          <a:p>
            <a:pPr marL="0" lvl="0" indent="0">
              <a:buNone/>
            </a:pPr>
            <a:r>
              <a:rPr lang="ja-JP" altLang="en-US" sz="2400" b="1" dirty="0">
                <a:solidFill>
                  <a:prstClr val="black"/>
                </a:solidFill>
              </a:rPr>
              <a:t>　　　　タッフの合図で全員同時・迅速に行う。</a:t>
            </a:r>
            <a:br>
              <a:rPr lang="ja-JP" altLang="en-US" sz="2400" b="1" dirty="0">
                <a:solidFill>
                  <a:prstClr val="black"/>
                </a:solidFill>
              </a:rPr>
            </a:br>
            <a:r>
              <a:rPr lang="ja-JP" altLang="en-US" sz="2400" b="1" dirty="0">
                <a:solidFill>
                  <a:prstClr val="black"/>
                </a:solidFill>
              </a:rPr>
              <a:t>　　</a:t>
            </a:r>
            <a:r>
              <a:rPr lang="ja-JP" altLang="en-US" sz="2400" dirty="0">
                <a:solidFill>
                  <a:prstClr val="black"/>
                </a:solidFill>
                <a:sym typeface="+mn-ea"/>
              </a:rPr>
              <a:t>◎　</a:t>
            </a:r>
            <a:r>
              <a:rPr lang="ja-JP" altLang="en-US" sz="2400" b="1" dirty="0">
                <a:solidFill>
                  <a:prstClr val="black"/>
                </a:solidFill>
              </a:rPr>
              <a:t>試合が終了したら、直ちに窓やドアを開放して換気する。</a:t>
            </a:r>
          </a:p>
          <a:p>
            <a:pPr marL="0" lvl="0" indent="0">
              <a:buNone/>
            </a:pPr>
            <a:r>
              <a:rPr lang="ja-JP" altLang="en-US" sz="2400" dirty="0">
                <a:solidFill>
                  <a:prstClr val="black"/>
                </a:solidFill>
              </a:rPr>
              <a:t>　　◎　</a:t>
            </a:r>
            <a:r>
              <a:rPr lang="ja-JP" altLang="en-US" sz="2400" b="1" dirty="0">
                <a:solidFill>
                  <a:prstClr val="black"/>
                </a:solidFill>
              </a:rPr>
              <a:t>会話は最低限とし、大声は控える。</a:t>
            </a:r>
            <a:endParaRPr lang="en-US" altLang="ja-JP" sz="2400" b="1" dirty="0">
              <a:solidFill>
                <a:prstClr val="black"/>
              </a:solidFill>
            </a:endParaRPr>
          </a:p>
          <a:p>
            <a:pPr marL="0" lvl="0" indent="0">
              <a:buNone/>
            </a:pPr>
            <a:r>
              <a:rPr lang="ja-JP" altLang="en-US" sz="2400" dirty="0">
                <a:solidFill>
                  <a:prstClr val="black"/>
                </a:solidFill>
              </a:rPr>
              <a:t>　　○　次のクイズまで時間があるときは手洗いをする。</a:t>
            </a:r>
            <a:endParaRPr lang="en-US" altLang="ja-JP" sz="2400" b="1" dirty="0">
              <a:solidFill>
                <a:prstClr val="black"/>
              </a:solidFill>
            </a:endParaRPr>
          </a:p>
          <a:p>
            <a:pPr marL="0" lvl="0" indent="0">
              <a:buNone/>
            </a:pPr>
            <a:r>
              <a:rPr lang="ja-JP" altLang="en-US" sz="2400" b="1" dirty="0">
                <a:solidFill>
                  <a:prstClr val="black"/>
                </a:solidFill>
              </a:rPr>
              <a:t>　　</a:t>
            </a:r>
            <a:r>
              <a:rPr lang="ja-JP" altLang="en-US" sz="2400" dirty="0">
                <a:solidFill>
                  <a:prstClr val="black"/>
                </a:solidFill>
              </a:rPr>
              <a:t>◎</a:t>
            </a:r>
            <a:r>
              <a:rPr lang="ja-JP" altLang="en-US" sz="2400" b="1" dirty="0">
                <a:solidFill>
                  <a:prstClr val="black"/>
                </a:solidFill>
              </a:rPr>
              <a:t>　参加するクイズが全て終了したら、手洗いをして直ちに</a:t>
            </a:r>
            <a:endParaRPr lang="en-US" altLang="ja-JP" sz="2400" b="1" dirty="0">
              <a:solidFill>
                <a:prstClr val="black"/>
              </a:solidFill>
            </a:endParaRPr>
          </a:p>
          <a:p>
            <a:pPr marL="0" lvl="0" indent="0">
              <a:buNone/>
            </a:pPr>
            <a:r>
              <a:rPr lang="ja-JP" altLang="en-US" sz="2400" b="1" dirty="0">
                <a:solidFill>
                  <a:prstClr val="black"/>
                </a:solidFill>
              </a:rPr>
              <a:t>　　　　帰宅する。</a:t>
            </a:r>
            <a:endParaRPr lang="en-US" altLang="ja-JP" sz="2400" b="1" dirty="0">
              <a:solidFill>
                <a:prstClr val="black"/>
              </a:solidFill>
            </a:endParaRPr>
          </a:p>
          <a:p>
            <a:pPr marL="0" lvl="0" indent="0">
              <a:buNone/>
            </a:pPr>
            <a:r>
              <a:rPr lang="ja-JP" altLang="en-US" sz="2400" b="1" dirty="0">
                <a:solidFill>
                  <a:prstClr val="black"/>
                </a:solidFill>
              </a:rPr>
              <a:t>　　</a:t>
            </a:r>
            <a:r>
              <a:rPr lang="ja-JP" altLang="en-US" sz="2400" dirty="0">
                <a:solidFill>
                  <a:prstClr val="black"/>
                </a:solidFill>
              </a:rPr>
              <a:t>◯　懇親会については「行政判断に従う」「黙食と会話中の</a:t>
            </a:r>
            <a:endParaRPr lang="en-US" altLang="ja-JP" sz="2400" dirty="0">
              <a:solidFill>
                <a:prstClr val="black"/>
              </a:solidFill>
            </a:endParaRPr>
          </a:p>
          <a:p>
            <a:pPr marL="0" lvl="0" indent="0">
              <a:buNone/>
            </a:pPr>
            <a:r>
              <a:rPr lang="ja-JP" altLang="en-US" sz="2400" dirty="0">
                <a:solidFill>
                  <a:prstClr val="black"/>
                </a:solidFill>
              </a:rPr>
              <a:t>　　　　マスクの徹底」「複数団体での懇親会は行わない」こと</a:t>
            </a:r>
            <a:endParaRPr lang="en-US" altLang="ja-JP" sz="2400" dirty="0">
              <a:solidFill>
                <a:prstClr val="black"/>
              </a:solidFill>
            </a:endParaRPr>
          </a:p>
          <a:p>
            <a:pPr marL="0" lvl="0" indent="0">
              <a:buNone/>
            </a:pPr>
            <a:r>
              <a:rPr lang="ja-JP" altLang="en-US" sz="2400" dirty="0">
                <a:solidFill>
                  <a:prstClr val="black"/>
                </a:solidFill>
              </a:rPr>
              <a:t>　　　　を遵守する。</a:t>
            </a:r>
          </a:p>
          <a:p>
            <a:pPr marL="0" lvl="0" indent="0">
              <a:buNone/>
            </a:pPr>
            <a:endParaRPr lang="en-US" altLang="ja-JP" b="1" dirty="0">
              <a:solidFill>
                <a:prstClr val="black"/>
              </a:solidFill>
            </a:endParaRP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22</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D2F5C116-5CC1-4090-9870-563CFE7DFAD0}"/>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lang="ja-JP" altLang="en-US" dirty="0"/>
              <a:t>２－３</a:t>
            </a:r>
            <a:r>
              <a:rPr kumimoji="1" lang="en-US" altLang="ja-JP" dirty="0"/>
              <a:t>.</a:t>
            </a:r>
            <a:r>
              <a:rPr kumimoji="1" lang="ja-JP" altLang="en-US" dirty="0"/>
              <a:t>大会開催時の感染予防策</a:t>
            </a:r>
          </a:p>
        </p:txBody>
      </p:sp>
      <p:sp>
        <p:nvSpPr>
          <p:cNvPr id="5" name="コンテンツ プレースホルダー 4"/>
          <p:cNvSpPr>
            <a:spLocks noGrp="1"/>
          </p:cNvSpPr>
          <p:nvPr>
            <p:ph idx="1"/>
          </p:nvPr>
        </p:nvSpPr>
        <p:spPr>
          <a:xfrm>
            <a:off x="838200" y="1285462"/>
            <a:ext cx="10515600" cy="5207412"/>
          </a:xfrm>
        </p:spPr>
        <p:txBody>
          <a:bodyPr>
            <a:noAutofit/>
          </a:bodyPr>
          <a:lstStyle/>
          <a:p>
            <a:pPr marL="0" indent="0">
              <a:buNone/>
            </a:pPr>
            <a:r>
              <a:rPr lang="ja-JP" altLang="en-US" u="sng" dirty="0"/>
              <a:t>（９）帰着後</a:t>
            </a:r>
            <a:endParaRPr lang="en-US" altLang="ja-JP" dirty="0">
              <a:solidFill>
                <a:prstClr val="black"/>
              </a:solidFill>
            </a:endParaRPr>
          </a:p>
          <a:p>
            <a:pPr marL="0" lvl="0" indent="0">
              <a:buNone/>
            </a:pPr>
            <a:r>
              <a:rPr lang="ja-JP" altLang="en-US" dirty="0">
                <a:solidFill>
                  <a:prstClr val="black"/>
                </a:solidFill>
              </a:rPr>
              <a:t>　　◎　</a:t>
            </a:r>
            <a:r>
              <a:rPr lang="ja-JP" altLang="en-US" b="1" dirty="0">
                <a:solidFill>
                  <a:prstClr val="black"/>
                </a:solidFill>
              </a:rPr>
              <a:t>直ちに手洗いをする。可能なら入浴する。</a:t>
            </a:r>
            <a:endParaRPr lang="en-US" altLang="ja-JP" b="1" dirty="0">
              <a:solidFill>
                <a:prstClr val="black"/>
              </a:solidFill>
            </a:endParaRPr>
          </a:p>
          <a:p>
            <a:pPr marL="0" lvl="0" indent="0">
              <a:buNone/>
            </a:pPr>
            <a:r>
              <a:rPr lang="ja-JP" altLang="en-US" dirty="0">
                <a:solidFill>
                  <a:prstClr val="black"/>
                </a:solidFill>
              </a:rPr>
              <a:t>　　◎　</a:t>
            </a:r>
            <a:r>
              <a:rPr lang="ja-JP" altLang="en-US" b="1" dirty="0">
                <a:solidFill>
                  <a:prstClr val="black"/>
                </a:solidFill>
              </a:rPr>
              <a:t>体調が悪くなったら療養と感染拡大防止に努める。</a:t>
            </a:r>
            <a:endParaRPr lang="en-US" altLang="ja-JP" b="1" strike="sngStrike" dirty="0">
              <a:solidFill>
                <a:srgbClr val="FF0000"/>
              </a:solidFill>
            </a:endParaRP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23</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1B4F9C52-89A7-4986-8086-4B375B2B1EE3}"/>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B7FB652-9172-4C74-B82B-B62BF5D118BE}" type="slidenum">
              <a:rPr kumimoji="1" lang="ja-JP" altLang="en-US" smtClean="0"/>
              <a:t>3</a:t>
            </a:fld>
            <a:endParaRPr kumimoji="1" lang="ja-JP" altLang="en-US"/>
          </a:p>
        </p:txBody>
      </p:sp>
      <p:sp>
        <p:nvSpPr>
          <p:cNvPr id="7" name="コンテンツ プレースホルダー 4"/>
          <p:cNvSpPr>
            <a:spLocks noGrp="1"/>
          </p:cNvSpPr>
          <p:nvPr>
            <p:ph idx="1"/>
          </p:nvPr>
        </p:nvSpPr>
        <p:spPr>
          <a:xfrm>
            <a:off x="838200" y="1089588"/>
            <a:ext cx="10515600" cy="5070889"/>
          </a:xfrm>
        </p:spPr>
        <p:txBody>
          <a:bodyPr>
            <a:noAutofit/>
          </a:bodyPr>
          <a:lstStyle/>
          <a:p>
            <a:pPr marL="0" indent="0">
              <a:buNone/>
            </a:pPr>
            <a:r>
              <a:rPr kumimoji="1" lang="ja-JP" altLang="en-US" sz="1800" dirty="0"/>
              <a:t>「</a:t>
            </a:r>
            <a:r>
              <a:rPr kumimoji="1" lang="en-US" altLang="ja-JP" sz="1800" dirty="0"/>
              <a:t>2022</a:t>
            </a:r>
            <a:r>
              <a:rPr kumimoji="1" lang="ja-JP" altLang="en-US" sz="1800" dirty="0"/>
              <a:t>年度マニュアル改定について」</a:t>
            </a:r>
          </a:p>
          <a:p>
            <a:pPr marL="0" indent="0">
              <a:buNone/>
            </a:pPr>
            <a:r>
              <a:rPr kumimoji="1" lang="ja-JP" altLang="en-US" sz="1800" dirty="0"/>
              <a:t>　前年度に引き続き、感染対策が過剰と思われる部分についての見直しを行いました。新型コロナについてはまだ予断を許さない状況が続いていますが、安全に、そして安心して</a:t>
            </a:r>
            <a:r>
              <a:rPr kumimoji="1" lang="en-US" altLang="ja-JP" sz="1800" dirty="0"/>
              <a:t>AQL</a:t>
            </a:r>
            <a:r>
              <a:rPr kumimoji="1" lang="ja-JP" altLang="en-US" sz="1800" dirty="0"/>
              <a:t>のリアル開催ができるよう、マニュアルの内容について皆さまに把握していただき、その中で参加者がのびのびとクイズができることを切に願っております。</a:t>
            </a:r>
            <a:endParaRPr kumimoji="1" lang="en-US" altLang="ja-JP" sz="1800" dirty="0"/>
          </a:p>
          <a:p>
            <a:pPr marL="0" indent="0" algn="r">
              <a:buNone/>
            </a:pPr>
            <a:r>
              <a:rPr kumimoji="1" lang="en-US" altLang="ja-JP" sz="1800" dirty="0"/>
              <a:t>2022</a:t>
            </a:r>
            <a:r>
              <a:rPr kumimoji="1" lang="ja-JP" altLang="en-US" sz="1800" dirty="0"/>
              <a:t>年</a:t>
            </a:r>
            <a:r>
              <a:rPr kumimoji="1" lang="en-US" altLang="ja-JP" sz="1800" dirty="0"/>
              <a:t>7</a:t>
            </a:r>
            <a:r>
              <a:rPr kumimoji="1" lang="ja-JP" altLang="en-US" sz="1800" dirty="0"/>
              <a:t>月</a:t>
            </a:r>
            <a:r>
              <a:rPr kumimoji="1" lang="en-US" altLang="ja-JP" sz="1800" dirty="0"/>
              <a:t>15</a:t>
            </a:r>
            <a:r>
              <a:rPr kumimoji="1" lang="ja-JP" altLang="en-US" sz="1800" dirty="0"/>
              <a:t>日　</a:t>
            </a:r>
            <a:r>
              <a:rPr kumimoji="1" lang="en-US" altLang="ja-JP" sz="1800" dirty="0"/>
              <a:t>AQL</a:t>
            </a:r>
            <a:r>
              <a:rPr kumimoji="1" lang="ja-JP" altLang="en-US" sz="1800" dirty="0"/>
              <a:t>会長　佐々木康彦</a:t>
            </a:r>
          </a:p>
          <a:p>
            <a:pPr marL="0" indent="0" algn="r">
              <a:buNone/>
            </a:pPr>
            <a:endParaRPr kumimoji="1" lang="en-US" altLang="ja-JP" sz="1800" dirty="0"/>
          </a:p>
          <a:p>
            <a:pPr marL="0" indent="0">
              <a:buNone/>
            </a:pPr>
            <a:r>
              <a:rPr kumimoji="1" lang="ja-JP" altLang="en-US" sz="1800" dirty="0"/>
              <a:t>「</a:t>
            </a:r>
            <a:r>
              <a:rPr kumimoji="1" lang="en-US" altLang="ja-JP" sz="1800" dirty="0"/>
              <a:t>2023</a:t>
            </a:r>
            <a:r>
              <a:rPr kumimoji="1" lang="ja-JP" altLang="en-US" sz="1800" dirty="0"/>
              <a:t>年度マニュアル改定について」</a:t>
            </a:r>
          </a:p>
          <a:p>
            <a:pPr marL="0" indent="0">
              <a:buNone/>
            </a:pPr>
            <a:r>
              <a:rPr lang="ja-JP" altLang="en-US" sz="1800" dirty="0"/>
              <a:t>　</a:t>
            </a:r>
            <a:r>
              <a:rPr kumimoji="1" lang="en-US" altLang="ja-JP" sz="1800" dirty="0"/>
              <a:t>2023</a:t>
            </a:r>
            <a:r>
              <a:rPr kumimoji="1" lang="ja-JP" altLang="en-US" sz="1800" dirty="0"/>
              <a:t>年</a:t>
            </a:r>
            <a:r>
              <a:rPr kumimoji="1" lang="en-US" altLang="ja-JP" sz="1800" dirty="0"/>
              <a:t>5</a:t>
            </a:r>
            <a:r>
              <a:rPr kumimoji="1" lang="ja-JP" altLang="en-US" sz="1800" dirty="0"/>
              <a:t>月</a:t>
            </a:r>
            <a:r>
              <a:rPr kumimoji="1" lang="en-US" altLang="ja-JP" sz="1800" dirty="0"/>
              <a:t>8</a:t>
            </a:r>
            <a:r>
              <a:rPr kumimoji="1" lang="ja-JP" altLang="en-US" sz="1800" dirty="0"/>
              <a:t>日から、新型コロナウイルス感染症は「第</a:t>
            </a:r>
            <a:r>
              <a:rPr kumimoji="1" lang="en-US" altLang="ja-JP" sz="1800" dirty="0"/>
              <a:t>5</a:t>
            </a:r>
            <a:r>
              <a:rPr kumimoji="1" lang="ja-JP" altLang="en-US" sz="1800" dirty="0"/>
              <a:t>類感染症」となり、対策においては個人や事業者の判断が基本となりました。しかしながら、今後も感染のリスクはあり、大人数が集まるイベントとして十分な対策を講じることは必須と言えます。</a:t>
            </a:r>
          </a:p>
          <a:p>
            <a:pPr marL="0" indent="0">
              <a:buNone/>
            </a:pPr>
            <a:r>
              <a:rPr kumimoji="1" lang="ja-JP" altLang="en-US" sz="1800" dirty="0"/>
              <a:t>　安全に、そして安心して</a:t>
            </a:r>
            <a:r>
              <a:rPr kumimoji="1" lang="en-US" altLang="ja-JP" sz="1800" dirty="0"/>
              <a:t>AQL</a:t>
            </a:r>
            <a:r>
              <a:rPr kumimoji="1" lang="ja-JP" altLang="en-US" sz="1800" dirty="0"/>
              <a:t>のリアル開催ができるよう、本マニュアルの内容の把握と実行をしていただけますようお願いします。</a:t>
            </a:r>
            <a:endParaRPr kumimoji="1" lang="en-US" altLang="ja-JP" sz="1800" dirty="0"/>
          </a:p>
          <a:p>
            <a:pPr marL="0" indent="0" algn="r">
              <a:buNone/>
            </a:pPr>
            <a:r>
              <a:rPr kumimoji="1" lang="en-US" altLang="ja-JP" sz="1800" dirty="0"/>
              <a:t>2023</a:t>
            </a:r>
            <a:r>
              <a:rPr kumimoji="1" lang="ja-JP" altLang="en-US" sz="1800" dirty="0"/>
              <a:t>年</a:t>
            </a:r>
            <a:r>
              <a:rPr kumimoji="1" lang="en-US" altLang="ja-JP" sz="1800" dirty="0"/>
              <a:t>7</a:t>
            </a:r>
            <a:r>
              <a:rPr kumimoji="1" lang="ja-JP" altLang="en-US" sz="1800" dirty="0"/>
              <a:t>月</a:t>
            </a:r>
            <a:r>
              <a:rPr kumimoji="1" lang="en-US" altLang="ja-JP" sz="1800" dirty="0"/>
              <a:t>29</a:t>
            </a:r>
            <a:r>
              <a:rPr kumimoji="1" lang="ja-JP" altLang="en-US" sz="1800" dirty="0"/>
              <a:t>日　</a:t>
            </a:r>
            <a:r>
              <a:rPr kumimoji="1" lang="en-US" altLang="ja-JP" sz="1800" dirty="0"/>
              <a:t>AQL</a:t>
            </a:r>
            <a:r>
              <a:rPr kumimoji="1" lang="ja-JP" altLang="en-US" sz="1800" dirty="0"/>
              <a:t>会長　佐々木康彦</a:t>
            </a:r>
          </a:p>
        </p:txBody>
      </p:sp>
      <p:sp>
        <p:nvSpPr>
          <p:cNvPr id="2" name="フッタープレースホルダ 1"/>
          <p:cNvSpPr>
            <a:spLocks noGrp="1"/>
          </p:cNvSpPr>
          <p:nvPr>
            <p:ph type="ftr" sz="quarter" idx="11"/>
          </p:nvPr>
        </p:nvSpPr>
        <p:spPr/>
        <p:txBody>
          <a:bodyPr/>
          <a:lstStyle/>
          <a:p>
            <a:r>
              <a:rPr kumimoji="1" lang="en-US" altLang="ja-JP"/>
              <a:t>AQL/全日本クイズリーグ実行委員会</a:t>
            </a:r>
          </a:p>
        </p:txBody>
      </p:sp>
      <p:sp>
        <p:nvSpPr>
          <p:cNvPr id="3" name="日付プレースホルダ 2"/>
          <p:cNvSpPr>
            <a:spLocks noGrp="1"/>
          </p:cNvSpPr>
          <p:nvPr>
            <p:ph type="dt" sz="half" idx="10"/>
          </p:nvPr>
        </p:nvSpPr>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extLst>
      <p:ext uri="{BB962C8B-B14F-4D97-AF65-F5344CB8AC3E}">
        <p14:creationId xmlns:p14="http://schemas.microsoft.com/office/powerpoint/2010/main" val="20589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kumimoji="1" lang="ja-JP" altLang="en-US" dirty="0"/>
              <a:t>本マニュアルの位置づけ</a:t>
            </a:r>
          </a:p>
        </p:txBody>
      </p:sp>
      <p:sp>
        <p:nvSpPr>
          <p:cNvPr id="5" name="コンテンツ プレースホルダー 4"/>
          <p:cNvSpPr>
            <a:spLocks noGrp="1"/>
          </p:cNvSpPr>
          <p:nvPr>
            <p:ph idx="1"/>
          </p:nvPr>
        </p:nvSpPr>
        <p:spPr>
          <a:xfrm>
            <a:off x="838200" y="1112741"/>
            <a:ext cx="10515600" cy="5070889"/>
          </a:xfrm>
        </p:spPr>
        <p:txBody>
          <a:bodyPr>
            <a:noAutofit/>
          </a:bodyPr>
          <a:lstStyle/>
          <a:p>
            <a:pPr marL="0" indent="0">
              <a:buNone/>
            </a:pPr>
            <a:r>
              <a:rPr lang="ja-JP" altLang="en-US" sz="2400" dirty="0"/>
              <a:t>　本マニュアルは、</a:t>
            </a:r>
            <a:r>
              <a:rPr lang="ja-JP" altLang="en-US" sz="2400" b="1" u="sng" dirty="0"/>
              <a:t>新型コロナウイルス感染症（以下、「新型コロナ」と言います。）に関し、</a:t>
            </a:r>
            <a:r>
              <a:rPr lang="en-US" altLang="ja-JP" sz="2400" b="1" u="sng" dirty="0"/>
              <a:t>AQL</a:t>
            </a:r>
            <a:r>
              <a:rPr lang="ja-JP" altLang="en-US" sz="2400" b="1" u="sng" dirty="0"/>
              <a:t>に参加する全ての人が、それぞれの立場で取るべき基本的な対策</a:t>
            </a:r>
            <a:r>
              <a:rPr lang="ja-JP" altLang="en-US" sz="2400" dirty="0"/>
              <a:t>をまとめたものです。</a:t>
            </a:r>
            <a:endParaRPr lang="ja-JP" altLang="en-US" sz="2000" u="sng" dirty="0"/>
          </a:p>
          <a:p>
            <a:pPr marL="0" indent="0">
              <a:buNone/>
            </a:pPr>
            <a:r>
              <a:rPr lang="ja-JP" altLang="en-US" sz="2400" b="1" dirty="0"/>
              <a:t>＜</a:t>
            </a:r>
            <a:r>
              <a:rPr kumimoji="1" lang="ja-JP" altLang="en-US" sz="2400" b="1" dirty="0"/>
              <a:t>補足性／優先性＞</a:t>
            </a:r>
          </a:p>
          <a:p>
            <a:pPr marL="0" indent="0">
              <a:buNone/>
            </a:pPr>
            <a:r>
              <a:rPr lang="ja-JP" altLang="en-US" sz="2400" dirty="0"/>
              <a:t>　本マニュアルは、</a:t>
            </a:r>
            <a:r>
              <a:rPr kumimoji="1" lang="ja-JP" altLang="en-US" sz="2400" dirty="0"/>
              <a:t>「</a:t>
            </a:r>
            <a:r>
              <a:rPr kumimoji="1" lang="en-US" altLang="ja-JP" sz="2400" dirty="0"/>
              <a:t>AQL</a:t>
            </a:r>
            <a:r>
              <a:rPr kumimoji="1" lang="ja-JP" altLang="en-US" sz="2400" dirty="0"/>
              <a:t>安全マニュアル」を補足するものです</a:t>
            </a:r>
            <a:r>
              <a:rPr lang="ja-JP" altLang="en-US" sz="2400" dirty="0"/>
              <a:t>。</a:t>
            </a:r>
            <a:r>
              <a:rPr kumimoji="1" lang="ja-JP" altLang="en-US" sz="2400" dirty="0"/>
              <a:t>そのため、</a:t>
            </a:r>
            <a:r>
              <a:rPr lang="ja-JP" altLang="en-US" sz="2400" dirty="0"/>
              <a:t>本マニュアルに定めが無いことは、「</a:t>
            </a:r>
            <a:r>
              <a:rPr lang="en-US" altLang="ja-JP" sz="2400" dirty="0"/>
              <a:t>AQL</a:t>
            </a:r>
            <a:r>
              <a:rPr lang="ja-JP" altLang="en-US" sz="2400" dirty="0"/>
              <a:t>安全マニュアル」が適用されます。</a:t>
            </a:r>
          </a:p>
          <a:p>
            <a:pPr marL="0" indent="0">
              <a:buNone/>
            </a:pPr>
            <a:r>
              <a:rPr kumimoji="1" lang="ja-JP" altLang="en-US" sz="2400" dirty="0"/>
              <a:t>　一方で、本マニュアルと「</a:t>
            </a:r>
            <a:r>
              <a:rPr kumimoji="1" lang="en-US" altLang="ja-JP" sz="2400" dirty="0"/>
              <a:t>AQL</a:t>
            </a:r>
            <a:r>
              <a:rPr kumimoji="1" lang="ja-JP" altLang="en-US" sz="2400" dirty="0"/>
              <a:t>安全マニュアル」が競合する場合は</a:t>
            </a:r>
            <a:r>
              <a:rPr lang="ja-JP" altLang="en-US" sz="2400" dirty="0"/>
              <a:t>、</a:t>
            </a:r>
            <a:r>
              <a:rPr kumimoji="1" lang="ja-JP" altLang="en-US" sz="2400" dirty="0"/>
              <a:t>本マニュアルを優先します。</a:t>
            </a:r>
          </a:p>
          <a:p>
            <a:pPr marL="0" indent="0">
              <a:buNone/>
            </a:pPr>
            <a:r>
              <a:rPr lang="ja-JP" altLang="en-US" sz="2400" b="1" dirty="0"/>
              <a:t>＜本マニュアルをベースにした対策を行う期間＞</a:t>
            </a:r>
          </a:p>
          <a:p>
            <a:pPr marL="0" indent="0">
              <a:buNone/>
            </a:pPr>
            <a:r>
              <a:rPr kumimoji="1" lang="ja-JP" altLang="en-US" sz="2400" dirty="0"/>
              <a:t>　</a:t>
            </a:r>
            <a:r>
              <a:rPr kumimoji="1" lang="en-US" altLang="ja-JP" sz="2400" dirty="0"/>
              <a:t>AQL</a:t>
            </a:r>
            <a:r>
              <a:rPr kumimoji="1" lang="ja-JP" altLang="en-US" sz="2400" dirty="0"/>
              <a:t>並びに</a:t>
            </a:r>
            <a:r>
              <a:rPr kumimoji="1" lang="en-US" altLang="ja-JP" sz="2400" dirty="0"/>
              <a:t>AQL</a:t>
            </a:r>
            <a:r>
              <a:rPr kumimoji="1" lang="ja-JP" altLang="en-US" sz="2400" dirty="0"/>
              <a:t>安全基準準拠大会では、</a:t>
            </a:r>
            <a:r>
              <a:rPr kumimoji="1" lang="ja-JP" altLang="en-US" sz="2400" dirty="0">
                <a:highlight>
                  <a:srgbClr val="FFFF00"/>
                </a:highlight>
              </a:rPr>
              <a:t>行政機関よる感染症対策要請が行われている期間</a:t>
            </a:r>
            <a:r>
              <a:rPr kumimoji="1" lang="ja-JP" altLang="en-US" sz="2400" dirty="0"/>
              <a:t>に、</a:t>
            </a:r>
            <a:r>
              <a:rPr kumimoji="1" lang="ja-JP" altLang="en-US" sz="2400" dirty="0">
                <a:highlight>
                  <a:srgbClr val="FFFF00"/>
                </a:highlight>
              </a:rPr>
              <a:t>リアルで大会を開催する場合</a:t>
            </a:r>
            <a:r>
              <a:rPr kumimoji="1" lang="ja-JP" altLang="en-US" sz="2400" dirty="0"/>
              <a:t>は、本マニュアルをベースに感染症対策を行うことを必須とします。</a:t>
            </a: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4</a:t>
            </a:fld>
            <a:endParaRPr kumimoji="1" lang="ja-JP" altLang="en-US"/>
          </a:p>
        </p:txBody>
      </p:sp>
      <p:sp>
        <p:nvSpPr>
          <p:cNvPr id="2" name="フッタープレースホルダ 1"/>
          <p:cNvSpPr>
            <a:spLocks noGrp="1"/>
          </p:cNvSpPr>
          <p:nvPr>
            <p:ph type="ftr" sz="quarter" idx="11"/>
          </p:nvPr>
        </p:nvSpPr>
        <p:spPr/>
        <p:txBody>
          <a:bodyPr/>
          <a:lstStyle/>
          <a:p>
            <a:r>
              <a:rPr kumimoji="1" lang="en-US" altLang="ja-JP"/>
              <a:t>AQL/全日本クイズリーグ実行委員会</a:t>
            </a:r>
          </a:p>
        </p:txBody>
      </p:sp>
      <p:sp>
        <p:nvSpPr>
          <p:cNvPr id="7" name="日付プレースホルダ 2">
            <a:extLst>
              <a:ext uri="{FF2B5EF4-FFF2-40B4-BE49-F238E27FC236}">
                <a16:creationId xmlns:a16="http://schemas.microsoft.com/office/drawing/2014/main" id="{266E545D-263D-4028-8A23-BE289BA7BEFC}"/>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kumimoji="1" lang="ja-JP" altLang="en-US" dirty="0"/>
              <a:t>免責</a:t>
            </a:r>
          </a:p>
        </p:txBody>
      </p:sp>
      <p:sp>
        <p:nvSpPr>
          <p:cNvPr id="5" name="コンテンツ プレースホルダー 4"/>
          <p:cNvSpPr>
            <a:spLocks noGrp="1"/>
          </p:cNvSpPr>
          <p:nvPr>
            <p:ph idx="1"/>
          </p:nvPr>
        </p:nvSpPr>
        <p:spPr>
          <a:xfrm>
            <a:off x="838200" y="1285462"/>
            <a:ext cx="10515600" cy="5070888"/>
          </a:xfrm>
        </p:spPr>
        <p:txBody>
          <a:bodyPr>
            <a:noAutofit/>
          </a:bodyPr>
          <a:lstStyle/>
          <a:p>
            <a:pPr marL="0" indent="0">
              <a:buNone/>
            </a:pPr>
            <a:r>
              <a:rPr lang="ja-JP" altLang="en-US" sz="2400" dirty="0"/>
              <a:t>●本マニュアルは、多人数が参加する早押しクイズの団体戦「</a:t>
            </a:r>
            <a:r>
              <a:rPr lang="en-US" altLang="ja-JP" sz="2400" dirty="0"/>
              <a:t>AQL</a:t>
            </a:r>
            <a:r>
              <a:rPr lang="ja-JP" altLang="en-US" sz="2400" dirty="0"/>
              <a:t>／全日本クイズリーグ」を念頭に作成しています。他の非営利クイズ大会を開催するにあたり、本マニュアルを参考・改定していただいて構いませんが、発生した出来事への責任は各大会で負ってください。</a:t>
            </a:r>
          </a:p>
          <a:p>
            <a:pPr marL="0" indent="0">
              <a:buNone/>
            </a:pPr>
            <a:endParaRPr lang="ja-JP" altLang="en-US" sz="2400" dirty="0"/>
          </a:p>
          <a:p>
            <a:pPr marL="0" indent="0">
              <a:buNone/>
            </a:pPr>
            <a:r>
              <a:rPr lang="ja-JP" altLang="en-US" sz="2400" dirty="0"/>
              <a:t>●本マニュアルを「</a:t>
            </a:r>
            <a:r>
              <a:rPr lang="en-US" altLang="ja-JP" sz="2400" dirty="0"/>
              <a:t>AQL</a:t>
            </a:r>
            <a:r>
              <a:rPr lang="ja-JP" altLang="en-US" sz="2400" dirty="0"/>
              <a:t>各地域リーグ」「</a:t>
            </a:r>
            <a:r>
              <a:rPr lang="en-US" altLang="ja-JP" sz="2400" dirty="0"/>
              <a:t>AQL</a:t>
            </a:r>
            <a:r>
              <a:rPr lang="ja-JP" altLang="en-US" sz="2400" dirty="0"/>
              <a:t>安全基準準拠大会」が、各大会の事情に基づき改定して使用する場合、修正箇所を赤字で明記し、修正した責任者を明示した上で、広くファイルを公開して下さい。</a:t>
            </a:r>
          </a:p>
          <a:p>
            <a:pPr marL="0" indent="0">
              <a:buNone/>
            </a:pPr>
            <a:endParaRPr lang="ja-JP" altLang="en-US" sz="2400" dirty="0"/>
          </a:p>
          <a:p>
            <a:pPr marL="0" indent="0">
              <a:buNone/>
            </a:pPr>
            <a:r>
              <a:rPr lang="ja-JP" altLang="en-US" sz="2400" dirty="0"/>
              <a:t>●本マニュアルは、担当者等が得た情報等に基づいて作成・改定し、正確かつ完全なものとなるよう努めていますが、それらを保証または約束するものではありません。また、今後公的機関からの要請内容の修正に伴い、予告なしに内容を変更する場合があります。</a:t>
            </a: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5</a:t>
            </a:fld>
            <a:endParaRPr kumimoji="1" lang="ja-JP" altLang="en-US"/>
          </a:p>
        </p:txBody>
      </p:sp>
      <p:sp>
        <p:nvSpPr>
          <p:cNvPr id="2" name="フッタープレースホルダ 1"/>
          <p:cNvSpPr>
            <a:spLocks noGrp="1"/>
          </p:cNvSpPr>
          <p:nvPr>
            <p:ph type="ftr" sz="quarter" idx="11"/>
          </p:nvPr>
        </p:nvSpPr>
        <p:spPr/>
        <p:txBody>
          <a:bodyPr/>
          <a:lstStyle/>
          <a:p>
            <a:r>
              <a:rPr kumimoji="1" lang="en-US" altLang="ja-JP"/>
              <a:t>AQL/全日本クイズリーグ実行委員会</a:t>
            </a:r>
          </a:p>
        </p:txBody>
      </p:sp>
      <p:sp>
        <p:nvSpPr>
          <p:cNvPr id="7" name="日付プレースホルダ 2">
            <a:extLst>
              <a:ext uri="{FF2B5EF4-FFF2-40B4-BE49-F238E27FC236}">
                <a16:creationId xmlns:a16="http://schemas.microsoft.com/office/drawing/2014/main" id="{FA0D2B54-2BBF-4F5D-A519-00FFB5503803}"/>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kumimoji="1" lang="ja-JP" altLang="en-US" dirty="0">
                <a:solidFill>
                  <a:srgbClr val="FF0000"/>
                </a:solidFill>
              </a:rPr>
              <a:t>準拠・参考とした資料</a:t>
            </a:r>
          </a:p>
        </p:txBody>
      </p:sp>
      <p:sp>
        <p:nvSpPr>
          <p:cNvPr id="5" name="コンテンツ プレースホルダー 4"/>
          <p:cNvSpPr>
            <a:spLocks noGrp="1"/>
          </p:cNvSpPr>
          <p:nvPr>
            <p:ph idx="1"/>
          </p:nvPr>
        </p:nvSpPr>
        <p:spPr>
          <a:xfrm>
            <a:off x="884420" y="1004109"/>
            <a:ext cx="10469380" cy="5207412"/>
          </a:xfrm>
        </p:spPr>
        <p:txBody>
          <a:bodyPr>
            <a:noAutofit/>
          </a:bodyPr>
          <a:lstStyle/>
          <a:p>
            <a:pPr marL="0" indent="0">
              <a:buNone/>
            </a:pPr>
            <a:r>
              <a:rPr lang="ja-JP" altLang="en-US" sz="2400" dirty="0"/>
              <a:t>　本マニュアルは、以下のガイドライン・指針等を準拠・参考としています。</a:t>
            </a:r>
            <a:endParaRPr lang="en-US" altLang="ja-JP" sz="2000" dirty="0"/>
          </a:p>
          <a:p>
            <a:pPr marL="0" indent="0">
              <a:buNone/>
            </a:pPr>
            <a:endParaRPr kumimoji="1" lang="ja-JP" altLang="en-US" sz="1800" dirty="0"/>
          </a:p>
          <a:p>
            <a:pPr marL="0" indent="0">
              <a:buNone/>
            </a:pPr>
            <a:r>
              <a:rPr lang="ja-JP" altLang="en-US" sz="2400" dirty="0"/>
              <a:t>（１）</a:t>
            </a:r>
            <a:r>
              <a:rPr lang="ja-JP" altLang="en-US" sz="2400" u="sng" dirty="0"/>
              <a:t>新型コロナウイルス感染症の５類感染症移行後の対応について（厚</a:t>
            </a:r>
            <a:r>
              <a:rPr lang="en-US" altLang="ja-JP" sz="2400" dirty="0"/>
              <a:t>	</a:t>
            </a:r>
            <a:r>
              <a:rPr lang="ja-JP" altLang="en-US" sz="2400" u="sng" dirty="0"/>
              <a:t>生労働省）</a:t>
            </a:r>
          </a:p>
          <a:p>
            <a:pPr marL="0" indent="0">
              <a:buNone/>
            </a:pPr>
            <a:r>
              <a:rPr lang="ja-JP" altLang="en-US" sz="2400" dirty="0"/>
              <a:t>　　　</a:t>
            </a:r>
            <a:r>
              <a:rPr lang="en-US" altLang="ja-JP" sz="2400" dirty="0"/>
              <a:t>https://www.mhlw.go.jp/stf/corona5rui.html</a:t>
            </a:r>
          </a:p>
          <a:p>
            <a:pPr marL="0" indent="0">
              <a:buNone/>
            </a:pPr>
            <a:r>
              <a:rPr lang="ja-JP" altLang="en-US" sz="2400" dirty="0"/>
              <a:t>（２）</a:t>
            </a:r>
            <a:r>
              <a:rPr lang="ja-JP" altLang="en-US" sz="2400" u="sng" dirty="0"/>
              <a:t>新型コロナウイルス感染予防のために（厚生労働省）</a:t>
            </a:r>
          </a:p>
          <a:p>
            <a:pPr marL="0" indent="0">
              <a:buNone/>
            </a:pPr>
            <a:r>
              <a:rPr lang="ja-JP" altLang="en-US" sz="2400" dirty="0"/>
              <a:t>　　　</a:t>
            </a:r>
            <a:r>
              <a:rPr lang="en-US" altLang="ja-JP" sz="2400" dirty="0"/>
              <a:t>https://www.mhlw.go.jp/stf/covid-19/kenkou-iryousoudan.html#h2_1</a:t>
            </a:r>
          </a:p>
          <a:p>
            <a:pPr marL="0" indent="0">
              <a:buNone/>
            </a:pPr>
            <a:r>
              <a:rPr lang="ja-JP" altLang="en-US" sz="2400" dirty="0"/>
              <a:t>（３）</a:t>
            </a:r>
            <a:r>
              <a:rPr lang="ja-JP" altLang="en-US" sz="2400" u="sng" dirty="0"/>
              <a:t>新型コロナウイルスに関する</a:t>
            </a:r>
            <a:r>
              <a:rPr lang="en-US" altLang="ja-JP" sz="2400" u="sng" dirty="0"/>
              <a:t>Q&amp;A</a:t>
            </a:r>
            <a:r>
              <a:rPr lang="ja-JP" altLang="en-US" sz="2400" u="sng" dirty="0"/>
              <a:t>（一般の方向け）（厚生労働省　</a:t>
            </a:r>
            <a:endParaRPr lang="en-US" altLang="ja-JP" sz="2400" u="sng" dirty="0"/>
          </a:p>
          <a:p>
            <a:pPr marL="0" indent="0">
              <a:buNone/>
            </a:pPr>
            <a:r>
              <a:rPr lang="ja-JP" altLang="en-US" sz="2400" dirty="0"/>
              <a:t>　　　</a:t>
            </a:r>
            <a:r>
              <a:rPr lang="en-US" altLang="ja-JP" sz="2400" u="sng" dirty="0"/>
              <a:t>2023</a:t>
            </a:r>
            <a:r>
              <a:rPr lang="ja-JP" altLang="en-US" sz="2400" u="sng" dirty="0"/>
              <a:t>年</a:t>
            </a:r>
            <a:r>
              <a:rPr lang="en-US" altLang="ja-JP" sz="2400" u="sng" dirty="0"/>
              <a:t>5</a:t>
            </a:r>
            <a:r>
              <a:rPr lang="ja-JP" altLang="en-US" sz="2400" u="sng" dirty="0"/>
              <a:t>月</a:t>
            </a:r>
            <a:r>
              <a:rPr lang="en-US" altLang="ja-JP" sz="2400" u="sng" dirty="0"/>
              <a:t>10</a:t>
            </a:r>
            <a:r>
              <a:rPr lang="ja-JP" altLang="en-US" sz="2400" u="sng" dirty="0"/>
              <a:t>日更新）</a:t>
            </a:r>
            <a:r>
              <a:rPr lang="ja-JP" altLang="en-US" sz="2400" dirty="0"/>
              <a:t>　　</a:t>
            </a:r>
            <a:endParaRPr lang="en-US" altLang="ja-JP" sz="2400" dirty="0"/>
          </a:p>
          <a:p>
            <a:pPr marL="0" indent="0">
              <a:buNone/>
            </a:pPr>
            <a:r>
              <a:rPr lang="en-US" altLang="ja-JP" sz="2400" dirty="0"/>
              <a:t>	https://www.mhlw.go.jp/stf/seisakunitsuite/bunya/kenkou_iryou/dengue_f	ever_qa_00001.html</a:t>
            </a:r>
            <a:endParaRPr lang="en-US" altLang="ja-JP" sz="2400" dirty="0">
              <a:sym typeface="+mn-ea"/>
            </a:endParaRP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6</a:t>
            </a:fld>
            <a:endParaRPr kumimoji="1" lang="ja-JP" altLang="en-US"/>
          </a:p>
        </p:txBody>
      </p:sp>
      <p:sp>
        <p:nvSpPr>
          <p:cNvPr id="2" name="フッタープレースホルダ 1"/>
          <p:cNvSpPr>
            <a:spLocks noGrp="1"/>
          </p:cNvSpPr>
          <p:nvPr>
            <p:ph type="ftr" sz="quarter" idx="11"/>
          </p:nvPr>
        </p:nvSpPr>
        <p:spPr/>
        <p:txBody>
          <a:bodyPr/>
          <a:lstStyle/>
          <a:p>
            <a:r>
              <a:rPr kumimoji="1" lang="en-US" altLang="ja-JP"/>
              <a:t>AQL/全日本クイズリーグ実行委員会</a:t>
            </a:r>
          </a:p>
        </p:txBody>
      </p:sp>
      <p:sp>
        <p:nvSpPr>
          <p:cNvPr id="7" name="日付プレースホルダ 2">
            <a:extLst>
              <a:ext uri="{FF2B5EF4-FFF2-40B4-BE49-F238E27FC236}">
                <a16:creationId xmlns:a16="http://schemas.microsoft.com/office/drawing/2014/main" id="{D692CC19-957E-474D-A919-02D825C510E6}"/>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20336"/>
          </a:xfrm>
        </p:spPr>
        <p:txBody>
          <a:bodyPr/>
          <a:lstStyle/>
          <a:p>
            <a:r>
              <a:rPr lang="ja-JP" altLang="en-US" dirty="0">
                <a:solidFill>
                  <a:srgbClr val="FF0000"/>
                </a:solidFill>
              </a:rPr>
              <a:t>感染予防対策</a:t>
            </a:r>
            <a:endParaRPr kumimoji="1" lang="ja-JP" altLang="en-US" dirty="0">
              <a:solidFill>
                <a:srgbClr val="FF0000"/>
              </a:solidFill>
            </a:endParaRPr>
          </a:p>
        </p:txBody>
      </p:sp>
      <p:sp>
        <p:nvSpPr>
          <p:cNvPr id="5" name="コンテンツ プレースホルダー 4"/>
          <p:cNvSpPr>
            <a:spLocks noGrp="1"/>
          </p:cNvSpPr>
          <p:nvPr>
            <p:ph idx="1"/>
          </p:nvPr>
        </p:nvSpPr>
        <p:spPr>
          <a:xfrm>
            <a:off x="838199" y="1285462"/>
            <a:ext cx="10275277" cy="4749578"/>
          </a:xfrm>
        </p:spPr>
        <p:txBody>
          <a:bodyPr>
            <a:noAutofit/>
          </a:bodyPr>
          <a:lstStyle/>
          <a:p>
            <a:pPr marL="0" indent="0">
              <a:buNone/>
            </a:pPr>
            <a:r>
              <a:rPr lang="ja-JP" altLang="en-US" b="1" dirty="0"/>
              <a:t>１．大会開催について</a:t>
            </a:r>
          </a:p>
          <a:p>
            <a:pPr marL="0" indent="0">
              <a:buNone/>
            </a:pPr>
            <a:r>
              <a:rPr lang="ja-JP" altLang="en-US" dirty="0"/>
              <a:t>（１）開催の可否</a:t>
            </a:r>
            <a:endParaRPr lang="en-US" altLang="ja-JP" dirty="0"/>
          </a:p>
          <a:p>
            <a:pPr marL="0" indent="0">
              <a:buNone/>
            </a:pPr>
            <a:r>
              <a:rPr lang="ja-JP" altLang="en-US" dirty="0"/>
              <a:t>（２）参加（選手・スタッフ）の可否</a:t>
            </a:r>
          </a:p>
          <a:p>
            <a:pPr marL="0" indent="0">
              <a:buNone/>
            </a:pPr>
            <a:r>
              <a:rPr lang="ja-JP" altLang="en-US" b="1" dirty="0"/>
              <a:t>２．大会開催時の感染予防</a:t>
            </a:r>
            <a:endParaRPr lang="en-US" altLang="ja-JP" b="1" dirty="0"/>
          </a:p>
          <a:p>
            <a:pPr marL="0" indent="0">
              <a:buNone/>
            </a:pPr>
            <a:r>
              <a:rPr lang="ja-JP" altLang="en-US" dirty="0"/>
              <a:t>（１）基本方針　　　　　　　　　（６）クイズ実施</a:t>
            </a:r>
          </a:p>
          <a:p>
            <a:pPr marL="0" indent="0">
              <a:buNone/>
            </a:pPr>
            <a:r>
              <a:rPr lang="ja-JP" altLang="en-US" dirty="0"/>
              <a:t>（２）事前準備　　　　　　　　　（７）休憩中</a:t>
            </a:r>
            <a:endParaRPr lang="en-US" altLang="ja-JP" dirty="0"/>
          </a:p>
          <a:p>
            <a:pPr marL="0" indent="0">
              <a:buNone/>
            </a:pPr>
            <a:r>
              <a:rPr lang="ja-JP" altLang="en-US" dirty="0"/>
              <a:t>（３）自宅・滞在先出発前～移動　（８）クイズ後</a:t>
            </a:r>
            <a:endParaRPr lang="en-US" altLang="ja-JP" dirty="0"/>
          </a:p>
          <a:p>
            <a:pPr marL="0" indent="0">
              <a:buNone/>
            </a:pPr>
            <a:r>
              <a:rPr lang="ja-JP" altLang="en-US" dirty="0"/>
              <a:t>（４）会場到着、入場前後　　　　（９）帰着後</a:t>
            </a:r>
            <a:endParaRPr lang="en-US" altLang="ja-JP" dirty="0"/>
          </a:p>
          <a:p>
            <a:pPr marL="0" indent="0">
              <a:buNone/>
            </a:pPr>
            <a:r>
              <a:rPr lang="ja-JP" altLang="en-US" dirty="0"/>
              <a:t>（５）会場設営</a:t>
            </a:r>
            <a:endParaRPr lang="en-US" altLang="ja-JP" b="1"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7</a:t>
            </a:fld>
            <a:endParaRPr kumimoji="1" lang="ja-JP" altLang="en-US"/>
          </a:p>
        </p:txBody>
      </p:sp>
      <p:sp>
        <p:nvSpPr>
          <p:cNvPr id="2" name="フッタープレースホルダ 1"/>
          <p:cNvSpPr>
            <a:spLocks noGrp="1"/>
          </p:cNvSpPr>
          <p:nvPr>
            <p:ph type="ftr" sz="quarter" idx="11"/>
          </p:nvPr>
        </p:nvSpPr>
        <p:spPr/>
        <p:txBody>
          <a:bodyPr/>
          <a:lstStyle/>
          <a:p>
            <a:r>
              <a:rPr kumimoji="1" lang="en-US" altLang="ja-JP" dirty="0"/>
              <a:t>AQL/</a:t>
            </a:r>
            <a:r>
              <a:rPr kumimoji="1" lang="en-US" altLang="ja-JP" dirty="0" err="1"/>
              <a:t>全日本クイズリーグ実行委員会</a:t>
            </a:r>
            <a:endParaRPr kumimoji="1" lang="en-US" altLang="ja-JP" dirty="0"/>
          </a:p>
        </p:txBody>
      </p:sp>
      <p:sp>
        <p:nvSpPr>
          <p:cNvPr id="7" name="日付プレースホルダ 2">
            <a:extLst>
              <a:ext uri="{FF2B5EF4-FFF2-40B4-BE49-F238E27FC236}">
                <a16:creationId xmlns:a16="http://schemas.microsoft.com/office/drawing/2014/main" id="{20E99088-8C5C-4049-A813-F2CCE11E4D29}"/>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1097914"/>
          </a:xfrm>
        </p:spPr>
        <p:txBody>
          <a:bodyPr>
            <a:normAutofit fontScale="90000"/>
          </a:bodyPr>
          <a:lstStyle/>
          <a:p>
            <a:r>
              <a:rPr lang="ja-JP" altLang="en-US" b="1" dirty="0">
                <a:latin typeface="+mn-ea"/>
                <a:ea typeface="+mn-ea"/>
              </a:rPr>
              <a:t>１．大会開催について</a:t>
            </a:r>
            <a:br>
              <a:rPr lang="en-US" altLang="ja-JP" dirty="0"/>
            </a:br>
            <a:r>
              <a:rPr lang="ja-JP" altLang="en-US" dirty="0"/>
              <a:t>（１）開催の可否</a:t>
            </a:r>
            <a:endParaRPr kumimoji="1" lang="ja-JP" altLang="en-US" dirty="0"/>
          </a:p>
        </p:txBody>
      </p:sp>
      <p:sp>
        <p:nvSpPr>
          <p:cNvPr id="5" name="コンテンツ プレースホルダー 4"/>
          <p:cNvSpPr>
            <a:spLocks noGrp="1"/>
          </p:cNvSpPr>
          <p:nvPr>
            <p:ph idx="1"/>
          </p:nvPr>
        </p:nvSpPr>
        <p:spPr>
          <a:xfrm>
            <a:off x="838200" y="2324322"/>
            <a:ext cx="10515600" cy="3682778"/>
          </a:xfrm>
        </p:spPr>
        <p:txBody>
          <a:bodyPr>
            <a:noAutofit/>
          </a:bodyPr>
          <a:lstStyle/>
          <a:p>
            <a:pPr marL="0" indent="0">
              <a:buNone/>
            </a:pPr>
            <a:r>
              <a:rPr lang="ja-JP" altLang="en-US" dirty="0"/>
              <a:t>　</a:t>
            </a:r>
            <a:r>
              <a:rPr kumimoji="1" lang="ja-JP" altLang="en-US" dirty="0"/>
              <a:t>新型コロナに関連して、下記①～③</a:t>
            </a:r>
            <a:r>
              <a:rPr lang="ja-JP" altLang="en-US" dirty="0"/>
              <a:t>のいずれかに</a:t>
            </a:r>
            <a:r>
              <a:rPr kumimoji="1" lang="ja-JP" altLang="en-US" dirty="0"/>
              <a:t>該当</a:t>
            </a:r>
            <a:endParaRPr kumimoji="1" lang="en-US" altLang="ja-JP" dirty="0"/>
          </a:p>
          <a:p>
            <a:pPr marL="0" indent="0">
              <a:buNone/>
            </a:pPr>
            <a:r>
              <a:rPr kumimoji="1" lang="ja-JP" altLang="en-US" dirty="0"/>
              <a:t>した場合、時期によらず大会は開催できないものとします。</a:t>
            </a:r>
            <a:endParaRPr kumimoji="1" lang="en-US" altLang="ja-JP" dirty="0"/>
          </a:p>
          <a:p>
            <a:pPr marL="0" indent="0">
              <a:buNone/>
            </a:pPr>
            <a:endParaRPr lang="en-US" altLang="ja-JP" sz="2000" dirty="0"/>
          </a:p>
          <a:p>
            <a:pPr marL="0" indent="0">
              <a:buNone/>
            </a:pPr>
            <a:r>
              <a:rPr lang="ja-JP" altLang="en-US" b="1" dirty="0"/>
              <a:t>①開催地の地方自治体から、イベント等の開催中止・</a:t>
            </a:r>
            <a:r>
              <a:rPr lang="ja-JP" altLang="en-US" b="1" dirty="0">
                <a:solidFill>
                  <a:schemeClr val="tx1"/>
                </a:solidFill>
              </a:rPr>
              <a:t>自粛</a:t>
            </a:r>
            <a:r>
              <a:rPr lang="ja-JP" altLang="en-US" b="1" dirty="0"/>
              <a:t>を</a:t>
            </a:r>
            <a:endParaRPr lang="en-US" altLang="ja-JP" b="1" dirty="0"/>
          </a:p>
          <a:p>
            <a:pPr marL="0" indent="0">
              <a:buNone/>
            </a:pPr>
            <a:r>
              <a:rPr lang="ja-JP" altLang="en-US" b="1" dirty="0"/>
              <a:t>　求められたとき</a:t>
            </a:r>
            <a:endParaRPr lang="en-US" altLang="ja-JP" b="1" dirty="0"/>
          </a:p>
          <a:p>
            <a:pPr marL="0" indent="0">
              <a:buNone/>
            </a:pPr>
            <a:r>
              <a:rPr lang="ja-JP" altLang="en-US" b="1" dirty="0"/>
              <a:t>　</a:t>
            </a:r>
            <a:r>
              <a:rPr lang="ja-JP" altLang="en-US" u="sng" dirty="0"/>
              <a:t>例：緊急事態宣言（措置）</a:t>
            </a:r>
            <a:endParaRPr lang="en-US" altLang="ja-JP" u="sng" dirty="0"/>
          </a:p>
          <a:p>
            <a:pPr marL="0" indent="0">
              <a:buNone/>
            </a:pPr>
            <a:r>
              <a:rPr lang="ja-JP" altLang="en-US" sz="2000" dirty="0"/>
              <a:t>　　　　　＜参照＞</a:t>
            </a:r>
            <a:r>
              <a:rPr lang="en-US" altLang="ja-JP" sz="2000" dirty="0"/>
              <a:t>AQL</a:t>
            </a:r>
            <a:r>
              <a:rPr lang="ja-JP" altLang="en-US" sz="2000" dirty="0"/>
              <a:t>安全マニュアル（イ）－②－１</a:t>
            </a:r>
            <a:r>
              <a:rPr lang="en-US" altLang="ja-JP" sz="2000" dirty="0"/>
              <a:t>.</a:t>
            </a:r>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8</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7" name="日付プレースホルダ 2">
            <a:extLst>
              <a:ext uri="{FF2B5EF4-FFF2-40B4-BE49-F238E27FC236}">
                <a16:creationId xmlns:a16="http://schemas.microsoft.com/office/drawing/2014/main" id="{41124D21-9948-4938-BA27-58EF484D9C6B}"/>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838200" y="2067782"/>
            <a:ext cx="10515600" cy="3957098"/>
          </a:xfrm>
        </p:spPr>
        <p:txBody>
          <a:bodyPr>
            <a:noAutofit/>
          </a:bodyPr>
          <a:lstStyle/>
          <a:p>
            <a:pPr marL="0" indent="0">
              <a:buNone/>
            </a:pPr>
            <a:r>
              <a:rPr lang="ja-JP" altLang="en-US" b="1" dirty="0"/>
              <a:t>②</a:t>
            </a:r>
            <a:r>
              <a:rPr lang="en-US" altLang="ja-JP" b="1" dirty="0"/>
              <a:t>【</a:t>
            </a:r>
            <a:r>
              <a:rPr lang="ja-JP" altLang="en-US" b="1" dirty="0"/>
              <a:t>ジュニアの部のみ</a:t>
            </a:r>
            <a:r>
              <a:rPr lang="en-US" altLang="ja-JP" b="1" dirty="0"/>
              <a:t>】</a:t>
            </a:r>
            <a:r>
              <a:rPr lang="ja-JP" altLang="en-US" b="1" dirty="0"/>
              <a:t>参加予定の教育機関のうち３割以上</a:t>
            </a:r>
            <a:endParaRPr lang="en-US" altLang="ja-JP" b="1" dirty="0"/>
          </a:p>
          <a:p>
            <a:pPr marL="0" indent="0">
              <a:buNone/>
            </a:pPr>
            <a:r>
              <a:rPr lang="ja-JP" altLang="en-US" b="1" dirty="0"/>
              <a:t>　　で、部活動または校外活動が禁止や自粛となったとき</a:t>
            </a:r>
            <a:endParaRPr lang="en-US" altLang="ja-JP" b="1" dirty="0"/>
          </a:p>
          <a:p>
            <a:pPr marL="0" indent="0">
              <a:buNone/>
            </a:pPr>
            <a:r>
              <a:rPr lang="ja-JP" altLang="en-US" sz="2000" dirty="0"/>
              <a:t>　　　　　＜参照＞</a:t>
            </a:r>
            <a:r>
              <a:rPr lang="en-US" altLang="ja-JP" sz="2000" dirty="0"/>
              <a:t>AQL</a:t>
            </a:r>
            <a:r>
              <a:rPr lang="ja-JP" altLang="en-US" sz="2000" dirty="0"/>
              <a:t>安全マニュアル３－（イ）－②－４</a:t>
            </a:r>
            <a:r>
              <a:rPr lang="en-US" altLang="ja-JP" sz="2000" dirty="0"/>
              <a:t>.</a:t>
            </a:r>
          </a:p>
          <a:p>
            <a:pPr marL="0" indent="0">
              <a:buNone/>
            </a:pPr>
            <a:endParaRPr lang="en-US" altLang="ja-JP" dirty="0"/>
          </a:p>
          <a:p>
            <a:pPr marL="0" indent="0">
              <a:buNone/>
            </a:pPr>
            <a:r>
              <a:rPr lang="ja-JP" altLang="en-US" b="1" dirty="0"/>
              <a:t>③大会中に、参加不可者の参加が判明した場合</a:t>
            </a:r>
            <a:endParaRPr lang="en-US" altLang="ja-JP" b="1" dirty="0"/>
          </a:p>
          <a:p>
            <a:pPr marL="0" indent="0">
              <a:buNone/>
            </a:pPr>
            <a:r>
              <a:rPr lang="ja-JP" altLang="en-US" dirty="0"/>
              <a:t>　　　</a:t>
            </a:r>
            <a:r>
              <a:rPr lang="ja-JP" altLang="en-US" sz="2400" dirty="0"/>
              <a:t>⇒この場合、必要に応じ以下を実施</a:t>
            </a:r>
            <a:endParaRPr lang="en-US" altLang="ja-JP" sz="2400" dirty="0"/>
          </a:p>
          <a:p>
            <a:pPr marL="0" indent="0">
              <a:buNone/>
            </a:pPr>
            <a:r>
              <a:rPr lang="ja-JP" altLang="en-US" sz="2400" dirty="0"/>
              <a:t>　　　　・該当者を会場内の別室に隔離する</a:t>
            </a:r>
            <a:endParaRPr lang="en-US" altLang="ja-JP" sz="2400" dirty="0"/>
          </a:p>
          <a:p>
            <a:pPr marL="0" indent="0">
              <a:buNone/>
            </a:pPr>
            <a:r>
              <a:rPr lang="ja-JP" altLang="en-US" sz="2400" dirty="0"/>
              <a:t>　　　　・保健所や医療機関等への報告・指示に基づく対処</a:t>
            </a:r>
            <a:endParaRPr lang="en-US" altLang="ja-JP" sz="2400" dirty="0"/>
          </a:p>
          <a:p>
            <a:pPr marL="0" indent="0">
              <a:buNone/>
            </a:pPr>
            <a:endParaRPr lang="en-US" altLang="ja-JP" sz="2400" dirty="0"/>
          </a:p>
        </p:txBody>
      </p:sp>
      <p:sp>
        <p:nvSpPr>
          <p:cNvPr id="6" name="スライド番号プレースホルダー 5"/>
          <p:cNvSpPr>
            <a:spLocks noGrp="1"/>
          </p:cNvSpPr>
          <p:nvPr>
            <p:ph type="sldNum" sz="quarter" idx="12"/>
          </p:nvPr>
        </p:nvSpPr>
        <p:spPr/>
        <p:txBody>
          <a:bodyPr/>
          <a:lstStyle/>
          <a:p>
            <a:fld id="{DB7FB652-9172-4C74-B82B-B62BF5D118BE}" type="slidenum">
              <a:rPr kumimoji="1" lang="ja-JP" altLang="en-US" smtClean="0"/>
              <a:t>9</a:t>
            </a:fld>
            <a:endParaRPr kumimoji="1" lang="ja-JP" altLang="en-US"/>
          </a:p>
        </p:txBody>
      </p:sp>
      <p:sp>
        <p:nvSpPr>
          <p:cNvPr id="2" name="フッター プレースホルダー 1"/>
          <p:cNvSpPr>
            <a:spLocks noGrp="1"/>
          </p:cNvSpPr>
          <p:nvPr>
            <p:ph type="ftr" sz="quarter" idx="11"/>
          </p:nvPr>
        </p:nvSpPr>
        <p:spPr/>
        <p:txBody>
          <a:bodyPr/>
          <a:lstStyle/>
          <a:p>
            <a:r>
              <a:rPr kumimoji="1" lang="en-US" altLang="ja-JP"/>
              <a:t>AQL/全日本クイズリーグ実行委員会</a:t>
            </a:r>
            <a:endParaRPr kumimoji="1" lang="ja-JP" altLang="en-US"/>
          </a:p>
        </p:txBody>
      </p:sp>
      <p:sp>
        <p:nvSpPr>
          <p:cNvPr id="12" name="タイトル 3"/>
          <p:cNvSpPr>
            <a:spLocks noGrp="1"/>
          </p:cNvSpPr>
          <p:nvPr>
            <p:ph type="title"/>
          </p:nvPr>
        </p:nvSpPr>
        <p:spPr>
          <a:xfrm>
            <a:off x="838200" y="365126"/>
            <a:ext cx="10515600" cy="1097914"/>
          </a:xfrm>
        </p:spPr>
        <p:txBody>
          <a:bodyPr>
            <a:normAutofit fontScale="90000"/>
          </a:bodyPr>
          <a:lstStyle/>
          <a:p>
            <a:br>
              <a:rPr lang="en-US" altLang="ja-JP" dirty="0"/>
            </a:br>
            <a:r>
              <a:rPr lang="ja-JP" altLang="en-US" dirty="0"/>
              <a:t>１．大会開催について</a:t>
            </a:r>
            <a:br>
              <a:rPr lang="en-US" altLang="ja-JP" dirty="0"/>
            </a:br>
            <a:r>
              <a:rPr lang="ja-JP" altLang="en-US" dirty="0"/>
              <a:t>（１）開催の可否</a:t>
            </a:r>
            <a:endParaRPr kumimoji="1" lang="ja-JP" altLang="en-US" dirty="0"/>
          </a:p>
        </p:txBody>
      </p:sp>
      <p:sp>
        <p:nvSpPr>
          <p:cNvPr id="8" name="日付プレースホルダ 2">
            <a:extLst>
              <a:ext uri="{FF2B5EF4-FFF2-40B4-BE49-F238E27FC236}">
                <a16:creationId xmlns:a16="http://schemas.microsoft.com/office/drawing/2014/main" id="{A708CD59-428F-490B-8D35-4DEFA384AD60}"/>
              </a:ext>
            </a:extLst>
          </p:cNvPr>
          <p:cNvSpPr>
            <a:spLocks noGrp="1"/>
          </p:cNvSpPr>
          <p:nvPr>
            <p:ph type="dt" sz="half" idx="10"/>
          </p:nvPr>
        </p:nvSpPr>
        <p:spPr>
          <a:xfrm>
            <a:off x="838200" y="6356350"/>
            <a:ext cx="2743200" cy="365125"/>
          </a:xfrm>
        </p:spPr>
        <p:txBody>
          <a:bodyPr/>
          <a:lstStyle/>
          <a:p>
            <a:r>
              <a:rPr kumimoji="1" lang="ja-JP" altLang="en-US" dirty="0"/>
              <a:t>202</a:t>
            </a:r>
            <a:r>
              <a:rPr kumimoji="1" lang="en-US" altLang="ja-JP" dirty="0"/>
              <a:t>2</a:t>
            </a:r>
            <a:r>
              <a:rPr kumimoji="1" lang="ja-JP" altLang="en-US" dirty="0"/>
              <a:t>/7/</a:t>
            </a:r>
            <a:r>
              <a:rPr kumimoji="1" lang="en-US" altLang="ja-JP" dirty="0"/>
              <a:t>15</a:t>
            </a:r>
            <a:endParaRPr kumimoji="1" lang="ja-JP" altLang="en-US" dirty="0"/>
          </a:p>
        </p:txBody>
      </p:sp>
    </p:spTree>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2521</TotalTime>
  <Words>3102</Words>
  <Application>Microsoft Office PowerPoint</Application>
  <PresentationFormat>ワイド画面</PresentationFormat>
  <Paragraphs>279</Paragraphs>
  <Slides>23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游ゴシック</vt:lpstr>
      <vt:lpstr>Arial</vt:lpstr>
      <vt:lpstr>Calibri</vt:lpstr>
      <vt:lpstr>Calibri Light</vt:lpstr>
      <vt:lpstr>Office Theme</vt:lpstr>
      <vt:lpstr>AQL 新型コロナウイルス感染症 対策マニュアル</vt:lpstr>
      <vt:lpstr>本マニュアル策定にあたって</vt:lpstr>
      <vt:lpstr>PowerPoint プレゼンテーション</vt:lpstr>
      <vt:lpstr>本マニュアルの位置づけ</vt:lpstr>
      <vt:lpstr>免責</vt:lpstr>
      <vt:lpstr>準拠・参考とした資料</vt:lpstr>
      <vt:lpstr>感染予防対策</vt:lpstr>
      <vt:lpstr>１．大会開催について （１）開催の可否</vt:lpstr>
      <vt:lpstr> １．大会開催について （１）開催の可否</vt:lpstr>
      <vt:lpstr>１．大会開催について （２）参加の可否</vt:lpstr>
      <vt:lpstr>２．大会開催時の感染予防 （１）基本方針</vt:lpstr>
      <vt:lpstr>PowerPoint プレゼンテーション</vt:lpstr>
      <vt:lpstr>２．大会開催時の感染予防</vt:lpstr>
      <vt:lpstr>PowerPoint プレゼンテーション</vt:lpstr>
      <vt:lpstr>PowerPoint プレゼンテーション</vt:lpstr>
      <vt:lpstr>２－３.大会開催時の感染予防策</vt:lpstr>
      <vt:lpstr>２－３.大会開催時の感染予防策</vt:lpstr>
      <vt:lpstr>２－３.大会開催時の感染予防策</vt:lpstr>
      <vt:lpstr>２－３.大会開催時の感染予防策</vt:lpstr>
      <vt:lpstr>２－３.大会開催時の感染予防策</vt:lpstr>
      <vt:lpstr>２－３.大会開催時の感染予防策</vt:lpstr>
      <vt:lpstr>２－３.大会開催時の感染予防策</vt:lpstr>
      <vt:lpstr>２－３.大会開催時の感染予防策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AQL 新型コロナウイルス感染症 対策マニュアル</dc:title>
  <dc:creator>西 駿太郎</dc:creator>
  <cp:lastModifiedBy>康彦 佐々木</cp:lastModifiedBy>
  <cp:revision>115</cp:revision>
  <dcterms:created xsi:type="dcterms:W3CDTF">2020-06-03T01:15:00Z</dcterms:created>
  <dcterms:modified xsi:type="dcterms:W3CDTF">2023-08-04T17:14:04Z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